
<file path=[Content_Types].xml><?xml version="1.0" encoding="utf-8"?>
<Types xmlns="http://schemas.openxmlformats.org/package/2006/content-types">
  <Default Extension="emf" ContentType="image/x-emf"/>
  <Default Extension="jpeg" ContentType="image/jpeg"/>
  <Default Extension="jpg" ContentType="image/jp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1"/>
  </p:notesMasterIdLst>
  <p:sldIdLst>
    <p:sldId id="316" r:id="rId5"/>
    <p:sldId id="1006" r:id="rId6"/>
    <p:sldId id="1930" r:id="rId7"/>
    <p:sldId id="2024" r:id="rId8"/>
    <p:sldId id="1931" r:id="rId9"/>
    <p:sldId id="1932" r:id="rId10"/>
    <p:sldId id="1933" r:id="rId11"/>
    <p:sldId id="1940" r:id="rId12"/>
    <p:sldId id="2032" r:id="rId13"/>
    <p:sldId id="2031" r:id="rId14"/>
    <p:sldId id="1941" r:id="rId15"/>
    <p:sldId id="1961" r:id="rId16"/>
    <p:sldId id="992" r:id="rId17"/>
    <p:sldId id="1960" r:id="rId18"/>
    <p:sldId id="1962" r:id="rId19"/>
    <p:sldId id="1936" r:id="rId20"/>
    <p:sldId id="1942" r:id="rId21"/>
    <p:sldId id="1944" r:id="rId22"/>
    <p:sldId id="1946" r:id="rId23"/>
    <p:sldId id="1947" r:id="rId24"/>
    <p:sldId id="1949" r:id="rId25"/>
    <p:sldId id="1952" r:id="rId26"/>
    <p:sldId id="1999" r:id="rId27"/>
    <p:sldId id="2036" r:id="rId28"/>
    <p:sldId id="1957" r:id="rId29"/>
    <p:sldId id="1996" r:id="rId30"/>
    <p:sldId id="1956" r:id="rId31"/>
    <p:sldId id="2013" r:id="rId32"/>
    <p:sldId id="2023" r:id="rId33"/>
    <p:sldId id="1966" r:id="rId34"/>
    <p:sldId id="2006" r:id="rId35"/>
    <p:sldId id="1968" r:id="rId36"/>
    <p:sldId id="2035" r:id="rId37"/>
    <p:sldId id="2018" r:id="rId38"/>
    <p:sldId id="2017" r:id="rId39"/>
    <p:sldId id="2016" r:id="rId40"/>
    <p:sldId id="2015" r:id="rId41"/>
    <p:sldId id="2014" r:id="rId42"/>
    <p:sldId id="2026" r:id="rId43"/>
    <p:sldId id="1965" r:id="rId44"/>
    <p:sldId id="2033" r:id="rId45"/>
    <p:sldId id="2037" r:id="rId46"/>
    <p:sldId id="278" r:id="rId47"/>
    <p:sldId id="2011" r:id="rId48"/>
    <p:sldId id="1969" r:id="rId49"/>
    <p:sldId id="2012" r:id="rId50"/>
    <p:sldId id="1970" r:id="rId51"/>
    <p:sldId id="2027" r:id="rId52"/>
    <p:sldId id="285" r:id="rId53"/>
    <p:sldId id="1963" r:id="rId54"/>
    <p:sldId id="1983" r:id="rId55"/>
    <p:sldId id="1984" r:id="rId56"/>
    <p:sldId id="2034" r:id="rId57"/>
    <p:sldId id="1958" r:id="rId58"/>
    <p:sldId id="2001" r:id="rId59"/>
    <p:sldId id="1005" r:id="rId60"/>
    <p:sldId id="2009" r:id="rId61"/>
    <p:sldId id="2002" r:id="rId62"/>
    <p:sldId id="1997" r:id="rId63"/>
    <p:sldId id="1954" r:id="rId64"/>
    <p:sldId id="979" r:id="rId65"/>
    <p:sldId id="1982" r:id="rId66"/>
    <p:sldId id="1976" r:id="rId67"/>
    <p:sldId id="1989" r:id="rId68"/>
    <p:sldId id="2021" r:id="rId69"/>
    <p:sldId id="2022" r:id="rId70"/>
    <p:sldId id="1977" r:id="rId71"/>
    <p:sldId id="1990" r:id="rId72"/>
    <p:sldId id="1978" r:id="rId73"/>
    <p:sldId id="1991" r:id="rId74"/>
    <p:sldId id="1981" r:id="rId75"/>
    <p:sldId id="1995" r:id="rId76"/>
    <p:sldId id="2029" r:id="rId77"/>
    <p:sldId id="2030" r:id="rId78"/>
    <p:sldId id="1974" r:id="rId79"/>
    <p:sldId id="1987" r:id="rId80"/>
    <p:sldId id="1975" r:id="rId81"/>
    <p:sldId id="1988" r:id="rId82"/>
    <p:sldId id="1979" r:id="rId83"/>
    <p:sldId id="1994" r:id="rId84"/>
    <p:sldId id="1980" r:id="rId85"/>
    <p:sldId id="1993" r:id="rId86"/>
    <p:sldId id="2008" r:id="rId87"/>
    <p:sldId id="2004" r:id="rId88"/>
    <p:sldId id="2005" r:id="rId89"/>
    <p:sldId id="2007"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amble" id="{4F3A1684-8FA1-41E7-BC91-4C15CD0CD793}">
          <p14:sldIdLst>
            <p14:sldId id="316"/>
            <p14:sldId id="1006"/>
            <p14:sldId id="1930"/>
            <p14:sldId id="2024"/>
          </p14:sldIdLst>
        </p14:section>
        <p14:section name="Introduction" id="{F10FC9DB-FBE3-4F07-B1CC-222EA7E48448}">
          <p14:sldIdLst>
            <p14:sldId id="1931"/>
            <p14:sldId id="1932"/>
            <p14:sldId id="1933"/>
            <p14:sldId id="1940"/>
            <p14:sldId id="2032"/>
            <p14:sldId id="2031"/>
            <p14:sldId id="1941"/>
            <p14:sldId id="1961"/>
            <p14:sldId id="992"/>
            <p14:sldId id="1960"/>
            <p14:sldId id="1962"/>
            <p14:sldId id="1936"/>
            <p14:sldId id="1942"/>
            <p14:sldId id="1944"/>
            <p14:sldId id="1946"/>
            <p14:sldId id="1947"/>
            <p14:sldId id="1949"/>
            <p14:sldId id="1952"/>
          </p14:sldIdLst>
        </p14:section>
        <p14:section name="Research Section" id="{B7C8DF1E-9B34-4129-8DFA-8E638638BC75}">
          <p14:sldIdLst>
            <p14:sldId id="1999"/>
            <p14:sldId id="2036"/>
            <p14:sldId id="1957"/>
            <p14:sldId id="1996"/>
            <p14:sldId id="1956"/>
            <p14:sldId id="2013"/>
            <p14:sldId id="2023"/>
            <p14:sldId id="1966"/>
            <p14:sldId id="2006"/>
            <p14:sldId id="1968"/>
            <p14:sldId id="2035"/>
            <p14:sldId id="2018"/>
            <p14:sldId id="2017"/>
            <p14:sldId id="2016"/>
            <p14:sldId id="2015"/>
            <p14:sldId id="2014"/>
            <p14:sldId id="2026"/>
            <p14:sldId id="1965"/>
            <p14:sldId id="2033"/>
          </p14:sldIdLst>
        </p14:section>
        <p14:section name="Lancaster Stories" id="{974AC2E7-347D-4590-922B-344CE8C72095}">
          <p14:sldIdLst>
            <p14:sldId id="2037"/>
            <p14:sldId id="278"/>
            <p14:sldId id="2011"/>
            <p14:sldId id="1969"/>
            <p14:sldId id="2012"/>
            <p14:sldId id="1970"/>
            <p14:sldId id="2027"/>
          </p14:sldIdLst>
        </p14:section>
        <p14:section name="Interactive sessions" id="{19795C22-912A-4DA6-B992-B1E4B786F202}">
          <p14:sldIdLst>
            <p14:sldId id="285"/>
            <p14:sldId id="1963"/>
            <p14:sldId id="1983"/>
            <p14:sldId id="1984"/>
          </p14:sldIdLst>
        </p14:section>
        <p14:section name="Wrapping up" id="{78CD1DDA-C56B-4DEB-BE4D-14104B63E8EF}">
          <p14:sldIdLst>
            <p14:sldId id="2034"/>
            <p14:sldId id="1958"/>
            <p14:sldId id="2001"/>
            <p14:sldId id="1005"/>
            <p14:sldId id="2009"/>
            <p14:sldId id="2002"/>
            <p14:sldId id="1997"/>
            <p14:sldId id="1954"/>
            <p14:sldId id="979"/>
          </p14:sldIdLst>
        </p14:section>
        <p14:section name="Scenarios" id="{53258E24-C67F-4E4E-A5E0-E52A47EE3CD7}">
          <p14:sldIdLst>
            <p14:sldId id="1982"/>
            <p14:sldId id="1976"/>
            <p14:sldId id="1989"/>
            <p14:sldId id="2021"/>
            <p14:sldId id="2022"/>
            <p14:sldId id="1977"/>
            <p14:sldId id="1990"/>
            <p14:sldId id="1978"/>
            <p14:sldId id="1991"/>
            <p14:sldId id="1981"/>
            <p14:sldId id="1995"/>
            <p14:sldId id="2029"/>
            <p14:sldId id="2030"/>
            <p14:sldId id="1974"/>
            <p14:sldId id="1987"/>
            <p14:sldId id="1975"/>
            <p14:sldId id="1988"/>
            <p14:sldId id="1979"/>
            <p14:sldId id="1994"/>
            <p14:sldId id="1980"/>
            <p14:sldId id="1993"/>
          </p14:sldIdLst>
        </p14:section>
        <p14:section name="Other activities" id="{BF152566-DC31-4292-806B-0D972CD4037B}">
          <p14:sldIdLst>
            <p14:sldId id="2008"/>
            <p14:sldId id="2004"/>
            <p14:sldId id="2005"/>
            <p14:sldId id="20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A6BCA7-8BA6-C351-D663-FDBB0D2988E4}" name="Allison, Georgiana" initials="AG" userId="S::allisong@lancaster.ac.uk::b1873fa0-6844-4662-99d7-32bd6ecd2c9c" providerId="AD"/>
  <p188:author id="{D07737C7-81E2-FFA1-D00C-55429E6F7E45}" name="Seymour, Valerie" initials="SV" userId="S::seymourv@lancaster.ac.uk::b99ffe96-f517-4cdd-94f0-81eda770868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B3B5"/>
    <a:srgbClr val="C4DAE5"/>
    <a:srgbClr val="75B5B8"/>
    <a:srgbClr val="B5121B"/>
    <a:srgbClr val="FBE5D6"/>
    <a:srgbClr val="9C7598"/>
    <a:srgbClr val="008375"/>
    <a:srgbClr val="8A3E65"/>
    <a:srgbClr val="C9696A"/>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5919AA-D9C5-4F91-06D3-77C5233E8B24}" v="28" dt="2025-09-15T11:37:16.845"/>
    <p1510:client id="{4F339F47-1DF6-4204-9E94-BB23D09E3887}" v="2" dt="2025-09-15T11:28:53.5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livelancsac.sharepoint.com/sites/Facilities2/sustainability/SusCarbMan/Carbon%20Emissions/Carbon%20Emissions%20(Scope%2012&amp;3)/LU%20Scope%201,2%20&amp;%203%20Carbon%20EmissionsV5.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6"/>
            </a:solidFill>
            <a:ln>
              <a:noFill/>
            </a:ln>
            <a:effectLst/>
          </c:spPr>
          <c:invertIfNegative val="0"/>
          <c:cat>
            <c:strRef>
              <c:f>Sheet2!$A$1:$A$24</c:f>
              <c:strCache>
                <c:ptCount val="24"/>
                <c:pt idx="0">
                  <c:v>Electricity - Grid </c:v>
                </c:pt>
                <c:pt idx="1">
                  <c:v>Power from CHP - Gas </c:v>
                </c:pt>
                <c:pt idx="2">
                  <c:v>Gas - Heating </c:v>
                </c:pt>
                <c:pt idx="3">
                  <c:v>Biomass </c:v>
                </c:pt>
                <c:pt idx="4">
                  <c:v>LU Vehicle fleet </c:v>
                </c:pt>
                <c:pt idx="5">
                  <c:v>FGAS Emissions </c:v>
                </c:pt>
                <c:pt idx="6">
                  <c:v>Land Use [sequestration] </c:v>
                </c:pt>
                <c:pt idx="7">
                  <c:v>Transport - Grey Fleet </c:v>
                </c:pt>
                <c:pt idx="8">
                  <c:v>Transport - Student Commuting </c:v>
                </c:pt>
                <c:pt idx="9">
                  <c:v>Transport - Staff Commuting </c:v>
                </c:pt>
                <c:pt idx="10">
                  <c:v>Transport - Business &amp; Academic Travel </c:v>
                </c:pt>
                <c:pt idx="11">
                  <c:v>Transport -Student Travel B/EoY - UK </c:v>
                </c:pt>
                <c:pt idx="12">
                  <c:v>Transport - Student Travel B/EoY - International </c:v>
                </c:pt>
                <c:pt idx="13">
                  <c:v>Procurement  - Unclassified &amp; Other </c:v>
                </c:pt>
                <c:pt idx="14">
                  <c:v>Procurement  - Fuels, Chemicals &amp; Gases </c:v>
                </c:pt>
                <c:pt idx="15">
                  <c:v>Procurement  - Water Supply &amp; Wastewater Treatment </c:v>
                </c:pt>
                <c:pt idx="16">
                  <c:v>Procurement  - Waste Treatment, Disposal &amp; Recycling </c:v>
                </c:pt>
                <c:pt idx="17">
                  <c:v>Procurement  - Food &amp; Catering </c:v>
                </c:pt>
                <c:pt idx="18">
                  <c:v>Procurement  - Paper Products </c:v>
                </c:pt>
                <c:pt idx="19">
                  <c:v>Procurement  -  Other Manufactured Products </c:v>
                </c:pt>
                <c:pt idx="20">
                  <c:v>Procurement  - Medical &amp; Precision Instruments </c:v>
                </c:pt>
                <c:pt idx="21">
                  <c:v>Procurement  - Business Services </c:v>
                </c:pt>
                <c:pt idx="22">
                  <c:v>Procurement  - Construction </c:v>
                </c:pt>
                <c:pt idx="23">
                  <c:v>Procurement  - IT &amp; Comms technology </c:v>
                </c:pt>
              </c:strCache>
            </c:strRef>
          </c:cat>
          <c:val>
            <c:numRef>
              <c:f>Sheet2!$B$1:$B$24</c:f>
              <c:numCache>
                <c:formatCode>0.0</c:formatCode>
                <c:ptCount val="24"/>
                <c:pt idx="0" formatCode="General">
                  <c:v>0</c:v>
                </c:pt>
                <c:pt idx="1">
                  <c:v>5703.6959999999999</c:v>
                </c:pt>
                <c:pt idx="2">
                  <c:v>5922.1890000000003</c:v>
                </c:pt>
                <c:pt idx="3">
                  <c:v>14.5</c:v>
                </c:pt>
                <c:pt idx="4" formatCode="General">
                  <c:v>32.299999999999997</c:v>
                </c:pt>
                <c:pt idx="5">
                  <c:v>351.24</c:v>
                </c:pt>
                <c:pt idx="6">
                  <c:v>-321.5</c:v>
                </c:pt>
                <c:pt idx="7">
                  <c:v>57.57</c:v>
                </c:pt>
                <c:pt idx="8" formatCode="General">
                  <c:v>3558</c:v>
                </c:pt>
                <c:pt idx="9" formatCode="General">
                  <c:v>2043</c:v>
                </c:pt>
                <c:pt idx="10">
                  <c:v>4272</c:v>
                </c:pt>
                <c:pt idx="11" formatCode="General">
                  <c:v>400</c:v>
                </c:pt>
                <c:pt idx="12" formatCode="General">
                  <c:v>10979</c:v>
                </c:pt>
                <c:pt idx="13">
                  <c:v>2930.44</c:v>
                </c:pt>
                <c:pt idx="14">
                  <c:v>737.25</c:v>
                </c:pt>
                <c:pt idx="15">
                  <c:v>157</c:v>
                </c:pt>
                <c:pt idx="16">
                  <c:v>378</c:v>
                </c:pt>
                <c:pt idx="17">
                  <c:v>518.55999999999995</c:v>
                </c:pt>
                <c:pt idx="18">
                  <c:v>223.68</c:v>
                </c:pt>
                <c:pt idx="19">
                  <c:v>1749.39</c:v>
                </c:pt>
                <c:pt idx="20">
                  <c:v>7287.81</c:v>
                </c:pt>
                <c:pt idx="21">
                  <c:v>11778.12</c:v>
                </c:pt>
                <c:pt idx="22">
                  <c:v>3951.27</c:v>
                </c:pt>
                <c:pt idx="23">
                  <c:v>10731.79</c:v>
                </c:pt>
              </c:numCache>
            </c:numRef>
          </c:val>
          <c:extLst>
            <c:ext xmlns:c16="http://schemas.microsoft.com/office/drawing/2014/chart" uri="{C3380CC4-5D6E-409C-BE32-E72D297353CC}">
              <c16:uniqueId val="{00000000-2132-4248-B51C-5FB313090AC5}"/>
            </c:ext>
          </c:extLst>
        </c:ser>
        <c:dLbls>
          <c:showLegendKey val="0"/>
          <c:showVal val="0"/>
          <c:showCatName val="0"/>
          <c:showSerName val="0"/>
          <c:showPercent val="0"/>
          <c:showBubbleSize val="0"/>
        </c:dLbls>
        <c:gapWidth val="219"/>
        <c:overlap val="-27"/>
        <c:axId val="1061942591"/>
        <c:axId val="1061952575"/>
      </c:barChart>
      <c:catAx>
        <c:axId val="1061942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1952575"/>
        <c:crosses val="autoZero"/>
        <c:auto val="1"/>
        <c:lblAlgn val="ctr"/>
        <c:lblOffset val="100"/>
        <c:noMultiLvlLbl val="0"/>
      </c:catAx>
      <c:valAx>
        <c:axId val="1061952575"/>
        <c:scaling>
          <c:orientation val="minMax"/>
          <c:max val="12000"/>
          <c:min val="-500"/>
        </c:scaling>
        <c:delete val="0"/>
        <c:axPos val="l"/>
        <c:majorGridlines>
          <c:spPr>
            <a:ln w="9525" cap="flat" cmpd="sng" algn="ctr">
              <a:solidFill>
                <a:schemeClr val="bg2">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1942591"/>
        <c:crosses val="autoZero"/>
        <c:crossBetween val="between"/>
        <c:minorUnit val="1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CFE2AC-37F3-4100-9311-0B27D1853127}"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DE0D963-5359-4032-A871-9B0A792913BB}">
      <dgm:prSet phldrT="[Text]"/>
      <dgm:spPr>
        <a:solidFill>
          <a:schemeClr val="accent6">
            <a:lumMod val="40000"/>
            <a:lumOff val="60000"/>
          </a:schemeClr>
        </a:solidFill>
      </dgm:spPr>
      <dgm:t>
        <a:bodyPr/>
        <a:lstStyle/>
        <a:p>
          <a:r>
            <a:rPr lang="en-US"/>
            <a:t>Building and Spaces</a:t>
          </a:r>
        </a:p>
      </dgm:t>
    </dgm:pt>
    <dgm:pt modelId="{26D2A92B-5C53-480B-B0A7-C771D9F93377}" type="parTrans" cxnId="{C463EBC0-4BCF-4066-B441-74B62EDDBF0A}">
      <dgm:prSet/>
      <dgm:spPr/>
      <dgm:t>
        <a:bodyPr/>
        <a:lstStyle/>
        <a:p>
          <a:endParaRPr lang="en-US"/>
        </a:p>
      </dgm:t>
    </dgm:pt>
    <dgm:pt modelId="{BB3C4069-528D-448B-B188-BA532DCD4F8C}" type="sibTrans" cxnId="{C463EBC0-4BCF-4066-B441-74B62EDDBF0A}">
      <dgm:prSet/>
      <dgm:spPr/>
      <dgm:t>
        <a:bodyPr/>
        <a:lstStyle/>
        <a:p>
          <a:endParaRPr lang="en-US"/>
        </a:p>
      </dgm:t>
    </dgm:pt>
    <dgm:pt modelId="{D6F3502D-FA25-45DB-8B08-B43DA5351F56}">
      <dgm:prSet phldrT="[Text]" phldr="1"/>
      <dgm:spPr>
        <a:solidFill>
          <a:schemeClr val="accent6">
            <a:lumMod val="40000"/>
            <a:lumOff val="60000"/>
          </a:schemeClr>
        </a:solidFill>
      </dgm:spPr>
      <dgm:t>
        <a:bodyPr/>
        <a:lstStyle/>
        <a:p>
          <a:endParaRPr lang="en-US"/>
        </a:p>
      </dgm:t>
    </dgm:pt>
    <dgm:pt modelId="{B56D80EA-7CB4-4F4C-BA7F-A51D7B62DF07}" type="parTrans" cxnId="{DEE25D87-C583-4B07-BAB3-6CD21B46D989}">
      <dgm:prSet/>
      <dgm:spPr/>
      <dgm:t>
        <a:bodyPr/>
        <a:lstStyle/>
        <a:p>
          <a:endParaRPr lang="en-US"/>
        </a:p>
      </dgm:t>
    </dgm:pt>
    <dgm:pt modelId="{69804303-410B-465C-8367-68F2C54A1F8E}" type="sibTrans" cxnId="{DEE25D87-C583-4B07-BAB3-6CD21B46D989}">
      <dgm:prSet/>
      <dgm:spPr/>
      <dgm:t>
        <a:bodyPr/>
        <a:lstStyle/>
        <a:p>
          <a:endParaRPr lang="en-US"/>
        </a:p>
      </dgm:t>
    </dgm:pt>
    <dgm:pt modelId="{A66CCD66-6908-425A-8162-959EAFA6B63A}">
      <dgm:prSet phldrT="[Text]" phldr="1"/>
      <dgm:spPr>
        <a:solidFill>
          <a:schemeClr val="accent6">
            <a:lumMod val="40000"/>
            <a:lumOff val="60000"/>
          </a:schemeClr>
        </a:solidFill>
      </dgm:spPr>
      <dgm:t>
        <a:bodyPr/>
        <a:lstStyle/>
        <a:p>
          <a:endParaRPr lang="en-US"/>
        </a:p>
      </dgm:t>
    </dgm:pt>
    <dgm:pt modelId="{004EE48A-9C31-4DF2-9226-3682FD380121}" type="parTrans" cxnId="{7A164AA6-516A-4B88-B9D6-5E4D97452AFB}">
      <dgm:prSet/>
      <dgm:spPr/>
      <dgm:t>
        <a:bodyPr/>
        <a:lstStyle/>
        <a:p>
          <a:endParaRPr lang="en-US"/>
        </a:p>
      </dgm:t>
    </dgm:pt>
    <dgm:pt modelId="{7B8FFE13-9C1E-4579-B5E7-5D7F0683A958}" type="sibTrans" cxnId="{7A164AA6-516A-4B88-B9D6-5E4D97452AFB}">
      <dgm:prSet/>
      <dgm:spPr/>
      <dgm:t>
        <a:bodyPr/>
        <a:lstStyle/>
        <a:p>
          <a:endParaRPr lang="en-US"/>
        </a:p>
      </dgm:t>
    </dgm:pt>
    <dgm:pt modelId="{FAEDD1ED-2981-4926-AB29-43E3F74855EB}">
      <dgm:prSet phldrT="[Text]"/>
      <dgm:spPr>
        <a:solidFill>
          <a:schemeClr val="accent2">
            <a:lumMod val="60000"/>
            <a:lumOff val="40000"/>
          </a:schemeClr>
        </a:solidFill>
      </dgm:spPr>
      <dgm:t>
        <a:bodyPr/>
        <a:lstStyle/>
        <a:p>
          <a:r>
            <a:rPr lang="en-US"/>
            <a:t>Service Delivery</a:t>
          </a:r>
        </a:p>
      </dgm:t>
    </dgm:pt>
    <dgm:pt modelId="{0B91A70F-6B73-4D64-BC71-F384EFC49D04}" type="parTrans" cxnId="{54FAB4DF-F411-47A8-80AE-A6A65603140C}">
      <dgm:prSet/>
      <dgm:spPr/>
      <dgm:t>
        <a:bodyPr/>
        <a:lstStyle/>
        <a:p>
          <a:endParaRPr lang="en-US"/>
        </a:p>
      </dgm:t>
    </dgm:pt>
    <dgm:pt modelId="{7058CE10-EC97-4CE8-BEDB-B567FE39E718}" type="sibTrans" cxnId="{54FAB4DF-F411-47A8-80AE-A6A65603140C}">
      <dgm:prSet/>
      <dgm:spPr/>
      <dgm:t>
        <a:bodyPr/>
        <a:lstStyle/>
        <a:p>
          <a:endParaRPr lang="en-US"/>
        </a:p>
      </dgm:t>
    </dgm:pt>
    <dgm:pt modelId="{6E462243-E0CD-4CF1-ABB0-4669A7CCBF72}">
      <dgm:prSet phldrT="[Text]" phldr="1"/>
      <dgm:spPr>
        <a:solidFill>
          <a:schemeClr val="accent2">
            <a:lumMod val="60000"/>
            <a:lumOff val="40000"/>
          </a:schemeClr>
        </a:solidFill>
      </dgm:spPr>
      <dgm:t>
        <a:bodyPr/>
        <a:lstStyle/>
        <a:p>
          <a:endParaRPr lang="en-US"/>
        </a:p>
      </dgm:t>
    </dgm:pt>
    <dgm:pt modelId="{5E47FCED-8F98-472F-8C22-8D1CABA449C5}" type="parTrans" cxnId="{DD7E7EE3-3257-4486-A297-207E4C993768}">
      <dgm:prSet/>
      <dgm:spPr/>
      <dgm:t>
        <a:bodyPr/>
        <a:lstStyle/>
        <a:p>
          <a:endParaRPr lang="en-US"/>
        </a:p>
      </dgm:t>
    </dgm:pt>
    <dgm:pt modelId="{3390AF39-302F-499E-A341-28F60CD2651A}" type="sibTrans" cxnId="{DD7E7EE3-3257-4486-A297-207E4C993768}">
      <dgm:prSet/>
      <dgm:spPr/>
      <dgm:t>
        <a:bodyPr/>
        <a:lstStyle/>
        <a:p>
          <a:endParaRPr lang="en-US"/>
        </a:p>
      </dgm:t>
    </dgm:pt>
    <dgm:pt modelId="{8F70B07C-A53F-4B94-9874-7FE6079E49A2}">
      <dgm:prSet phldrT="[Text]" phldr="1"/>
      <dgm:spPr>
        <a:solidFill>
          <a:schemeClr val="accent2">
            <a:lumMod val="60000"/>
            <a:lumOff val="40000"/>
          </a:schemeClr>
        </a:solidFill>
      </dgm:spPr>
      <dgm:t>
        <a:bodyPr/>
        <a:lstStyle/>
        <a:p>
          <a:endParaRPr lang="en-US"/>
        </a:p>
      </dgm:t>
    </dgm:pt>
    <dgm:pt modelId="{13630D33-105A-4CB7-B554-24B6198374D5}" type="parTrans" cxnId="{D54878E9-3ABD-4F5D-9ACE-E2218C804DE5}">
      <dgm:prSet/>
      <dgm:spPr/>
      <dgm:t>
        <a:bodyPr/>
        <a:lstStyle/>
        <a:p>
          <a:endParaRPr lang="en-US"/>
        </a:p>
      </dgm:t>
    </dgm:pt>
    <dgm:pt modelId="{8125CABE-1511-4371-BFD3-8125743A3A49}" type="sibTrans" cxnId="{D54878E9-3ABD-4F5D-9ACE-E2218C804DE5}">
      <dgm:prSet/>
      <dgm:spPr/>
      <dgm:t>
        <a:bodyPr/>
        <a:lstStyle/>
        <a:p>
          <a:endParaRPr lang="en-US"/>
        </a:p>
      </dgm:t>
    </dgm:pt>
    <dgm:pt modelId="{616E987F-B799-4637-A7B3-89203D5F2940}">
      <dgm:prSet phldrT="[Text]"/>
      <dgm:spPr/>
      <dgm:t>
        <a:bodyPr/>
        <a:lstStyle/>
        <a:p>
          <a:r>
            <a:rPr lang="en-US"/>
            <a:t>Education and Engagement</a:t>
          </a:r>
        </a:p>
      </dgm:t>
    </dgm:pt>
    <dgm:pt modelId="{DF122F82-D981-4000-AD3F-2B9270F0EC12}" type="parTrans" cxnId="{88DCCB79-8BBE-4E59-B27B-FB1CD0CDC6B3}">
      <dgm:prSet/>
      <dgm:spPr/>
      <dgm:t>
        <a:bodyPr/>
        <a:lstStyle/>
        <a:p>
          <a:endParaRPr lang="en-US"/>
        </a:p>
      </dgm:t>
    </dgm:pt>
    <dgm:pt modelId="{DAA10D69-B1F4-4121-A810-61F292476346}" type="sibTrans" cxnId="{88DCCB79-8BBE-4E59-B27B-FB1CD0CDC6B3}">
      <dgm:prSet/>
      <dgm:spPr/>
      <dgm:t>
        <a:bodyPr/>
        <a:lstStyle/>
        <a:p>
          <a:endParaRPr lang="en-US"/>
        </a:p>
      </dgm:t>
    </dgm:pt>
    <dgm:pt modelId="{71E0774E-2E02-42F1-945E-594FB42E754A}">
      <dgm:prSet phldrT="[Text]" phldr="1"/>
      <dgm:spPr/>
      <dgm:t>
        <a:bodyPr/>
        <a:lstStyle/>
        <a:p>
          <a:endParaRPr lang="en-US"/>
        </a:p>
      </dgm:t>
    </dgm:pt>
    <dgm:pt modelId="{20C4DF42-B3DA-44FE-9F79-14006C25D6CF}" type="parTrans" cxnId="{2816A112-446F-4C2E-8FA7-8BCA4FEBF56E}">
      <dgm:prSet/>
      <dgm:spPr/>
      <dgm:t>
        <a:bodyPr/>
        <a:lstStyle/>
        <a:p>
          <a:endParaRPr lang="en-US"/>
        </a:p>
      </dgm:t>
    </dgm:pt>
    <dgm:pt modelId="{E238D625-2B9F-492E-8A3F-07C6A3B1A771}" type="sibTrans" cxnId="{2816A112-446F-4C2E-8FA7-8BCA4FEBF56E}">
      <dgm:prSet/>
      <dgm:spPr/>
      <dgm:t>
        <a:bodyPr/>
        <a:lstStyle/>
        <a:p>
          <a:endParaRPr lang="en-US"/>
        </a:p>
      </dgm:t>
    </dgm:pt>
    <dgm:pt modelId="{DEC642E0-6A1E-427E-A783-CA3CD4E54467}">
      <dgm:prSet phldrT="[Text]" phldr="1"/>
      <dgm:spPr/>
      <dgm:t>
        <a:bodyPr/>
        <a:lstStyle/>
        <a:p>
          <a:endParaRPr lang="en-US"/>
        </a:p>
      </dgm:t>
    </dgm:pt>
    <dgm:pt modelId="{725F4C04-CC34-4E89-AF1B-BADBF473C73A}" type="parTrans" cxnId="{84972FDF-25E0-4E5C-BA0A-3E88C1D8B07F}">
      <dgm:prSet/>
      <dgm:spPr/>
      <dgm:t>
        <a:bodyPr/>
        <a:lstStyle/>
        <a:p>
          <a:endParaRPr lang="en-US"/>
        </a:p>
      </dgm:t>
    </dgm:pt>
    <dgm:pt modelId="{3AEE1875-59F2-437F-92BA-F22C7333342F}" type="sibTrans" cxnId="{84972FDF-25E0-4E5C-BA0A-3E88C1D8B07F}">
      <dgm:prSet/>
      <dgm:spPr/>
      <dgm:t>
        <a:bodyPr/>
        <a:lstStyle/>
        <a:p>
          <a:endParaRPr lang="en-US"/>
        </a:p>
      </dgm:t>
    </dgm:pt>
    <dgm:pt modelId="{3800AE79-22EB-4730-A0EC-B9BAF7CEB20F}" type="pres">
      <dgm:prSet presAssocID="{44CFE2AC-37F3-4100-9311-0B27D1853127}" presName="linear" presStyleCnt="0">
        <dgm:presLayoutVars>
          <dgm:dir/>
          <dgm:resizeHandles val="exact"/>
        </dgm:presLayoutVars>
      </dgm:prSet>
      <dgm:spPr/>
    </dgm:pt>
    <dgm:pt modelId="{34050570-B962-4817-B161-959321212FEB}" type="pres">
      <dgm:prSet presAssocID="{BDE0D963-5359-4032-A871-9B0A792913BB}" presName="comp" presStyleCnt="0"/>
      <dgm:spPr/>
    </dgm:pt>
    <dgm:pt modelId="{802BC092-86D6-41B6-8042-07A26739A80E}" type="pres">
      <dgm:prSet presAssocID="{BDE0D963-5359-4032-A871-9B0A792913BB}" presName="box" presStyleLbl="node1" presStyleIdx="0" presStyleCnt="3"/>
      <dgm:spPr/>
    </dgm:pt>
    <dgm:pt modelId="{75FD41D5-C7DA-4270-A3C9-9B1E6E8F33D9}" type="pres">
      <dgm:prSet presAssocID="{BDE0D963-5359-4032-A871-9B0A792913BB}" presName="img" presStyleLbl="fgImgPlace1" presStyleIdx="0" presStyleCnt="3"/>
      <dgm:spPr/>
    </dgm:pt>
    <dgm:pt modelId="{AACF3DF2-2DEB-49CE-8B27-E3AAC753CC71}" type="pres">
      <dgm:prSet presAssocID="{BDE0D963-5359-4032-A871-9B0A792913BB}" presName="text" presStyleLbl="node1" presStyleIdx="0" presStyleCnt="3">
        <dgm:presLayoutVars>
          <dgm:bulletEnabled val="1"/>
        </dgm:presLayoutVars>
      </dgm:prSet>
      <dgm:spPr/>
    </dgm:pt>
    <dgm:pt modelId="{265BF766-AFE7-4193-ABF7-D802E804F57C}" type="pres">
      <dgm:prSet presAssocID="{BB3C4069-528D-448B-B188-BA532DCD4F8C}" presName="spacer" presStyleCnt="0"/>
      <dgm:spPr/>
    </dgm:pt>
    <dgm:pt modelId="{E862C1A6-B77B-420C-8E94-BABA13AA3C30}" type="pres">
      <dgm:prSet presAssocID="{FAEDD1ED-2981-4926-AB29-43E3F74855EB}" presName="comp" presStyleCnt="0"/>
      <dgm:spPr/>
    </dgm:pt>
    <dgm:pt modelId="{A30CD49A-F6AA-4CF6-9102-8289B1636C81}" type="pres">
      <dgm:prSet presAssocID="{FAEDD1ED-2981-4926-AB29-43E3F74855EB}" presName="box" presStyleLbl="node1" presStyleIdx="1" presStyleCnt="3"/>
      <dgm:spPr/>
    </dgm:pt>
    <dgm:pt modelId="{908E094D-989A-4C87-BF2E-D20E96A9AB15}" type="pres">
      <dgm:prSet presAssocID="{FAEDD1ED-2981-4926-AB29-43E3F74855EB}" presName="img" presStyleLbl="fgImgPlace1" presStyleIdx="1" presStyleCnt="3"/>
      <dgm:spPr/>
    </dgm:pt>
    <dgm:pt modelId="{56C6EBA4-7B02-489F-A841-BED6B43810B7}" type="pres">
      <dgm:prSet presAssocID="{FAEDD1ED-2981-4926-AB29-43E3F74855EB}" presName="text" presStyleLbl="node1" presStyleIdx="1" presStyleCnt="3">
        <dgm:presLayoutVars>
          <dgm:bulletEnabled val="1"/>
        </dgm:presLayoutVars>
      </dgm:prSet>
      <dgm:spPr/>
    </dgm:pt>
    <dgm:pt modelId="{98BB7307-A72A-49BD-AC1B-11054ECF3835}" type="pres">
      <dgm:prSet presAssocID="{7058CE10-EC97-4CE8-BEDB-B567FE39E718}" presName="spacer" presStyleCnt="0"/>
      <dgm:spPr/>
    </dgm:pt>
    <dgm:pt modelId="{BF15FD46-6F0D-496C-9C0D-3448BFF0A5A3}" type="pres">
      <dgm:prSet presAssocID="{616E987F-B799-4637-A7B3-89203D5F2940}" presName="comp" presStyleCnt="0"/>
      <dgm:spPr/>
    </dgm:pt>
    <dgm:pt modelId="{0293086A-63B9-4F0A-87A8-D3F26120A20C}" type="pres">
      <dgm:prSet presAssocID="{616E987F-B799-4637-A7B3-89203D5F2940}" presName="box" presStyleLbl="node1" presStyleIdx="2" presStyleCnt="3"/>
      <dgm:spPr/>
    </dgm:pt>
    <dgm:pt modelId="{10AE02D0-8BDF-4D40-9ACA-2D6E1CFA1D1A}" type="pres">
      <dgm:prSet presAssocID="{616E987F-B799-4637-A7B3-89203D5F2940}" presName="img" presStyleLbl="fgImgPlace1" presStyleIdx="2" presStyleCnt="3"/>
      <dgm:spPr/>
    </dgm:pt>
    <dgm:pt modelId="{3E5B085F-555A-4C9E-85D1-7916D90931A2}" type="pres">
      <dgm:prSet presAssocID="{616E987F-B799-4637-A7B3-89203D5F2940}" presName="text" presStyleLbl="node1" presStyleIdx="2" presStyleCnt="3">
        <dgm:presLayoutVars>
          <dgm:bulletEnabled val="1"/>
        </dgm:presLayoutVars>
      </dgm:prSet>
      <dgm:spPr/>
    </dgm:pt>
  </dgm:ptLst>
  <dgm:cxnLst>
    <dgm:cxn modelId="{212CB801-6B40-42A7-AB9B-8FDCB41F2ECE}" type="presOf" srcId="{71E0774E-2E02-42F1-945E-594FB42E754A}" destId="{0293086A-63B9-4F0A-87A8-D3F26120A20C}" srcOrd="0" destOrd="1" presId="urn:microsoft.com/office/officeart/2005/8/layout/vList4"/>
    <dgm:cxn modelId="{32987708-4A47-45B3-AABB-517419391CA8}" type="presOf" srcId="{44CFE2AC-37F3-4100-9311-0B27D1853127}" destId="{3800AE79-22EB-4730-A0EC-B9BAF7CEB20F}" srcOrd="0" destOrd="0" presId="urn:microsoft.com/office/officeart/2005/8/layout/vList4"/>
    <dgm:cxn modelId="{C8FDBD0F-89FF-486D-BF1E-17D693A92956}" type="presOf" srcId="{A66CCD66-6908-425A-8162-959EAFA6B63A}" destId="{AACF3DF2-2DEB-49CE-8B27-E3AAC753CC71}" srcOrd="1" destOrd="2" presId="urn:microsoft.com/office/officeart/2005/8/layout/vList4"/>
    <dgm:cxn modelId="{2816A112-446F-4C2E-8FA7-8BCA4FEBF56E}" srcId="{616E987F-B799-4637-A7B3-89203D5F2940}" destId="{71E0774E-2E02-42F1-945E-594FB42E754A}" srcOrd="0" destOrd="0" parTransId="{20C4DF42-B3DA-44FE-9F79-14006C25D6CF}" sibTransId="{E238D625-2B9F-492E-8A3F-07C6A3B1A771}"/>
    <dgm:cxn modelId="{3D27AE14-6C7E-486D-91EF-D1B0A3FFC07D}" type="presOf" srcId="{D6F3502D-FA25-45DB-8B08-B43DA5351F56}" destId="{AACF3DF2-2DEB-49CE-8B27-E3AAC753CC71}" srcOrd="1" destOrd="1" presId="urn:microsoft.com/office/officeart/2005/8/layout/vList4"/>
    <dgm:cxn modelId="{41E1C016-7339-457C-8036-AEB173910AF7}" type="presOf" srcId="{616E987F-B799-4637-A7B3-89203D5F2940}" destId="{3E5B085F-555A-4C9E-85D1-7916D90931A2}" srcOrd="1" destOrd="0" presId="urn:microsoft.com/office/officeart/2005/8/layout/vList4"/>
    <dgm:cxn modelId="{09F26127-1840-4C02-9900-EE5AE98B39C6}" type="presOf" srcId="{FAEDD1ED-2981-4926-AB29-43E3F74855EB}" destId="{A30CD49A-F6AA-4CF6-9102-8289B1636C81}" srcOrd="0" destOrd="0" presId="urn:microsoft.com/office/officeart/2005/8/layout/vList4"/>
    <dgm:cxn modelId="{53F23E30-2304-4DA8-B528-D16856F1728B}" type="presOf" srcId="{FAEDD1ED-2981-4926-AB29-43E3F74855EB}" destId="{56C6EBA4-7B02-489F-A841-BED6B43810B7}" srcOrd="1" destOrd="0" presId="urn:microsoft.com/office/officeart/2005/8/layout/vList4"/>
    <dgm:cxn modelId="{A2C8E034-BB05-4D81-A660-DD432B181A20}" type="presOf" srcId="{6E462243-E0CD-4CF1-ABB0-4669A7CCBF72}" destId="{56C6EBA4-7B02-489F-A841-BED6B43810B7}" srcOrd="1" destOrd="1" presId="urn:microsoft.com/office/officeart/2005/8/layout/vList4"/>
    <dgm:cxn modelId="{FD64C165-5B12-4780-94BD-DE5D0B5A4630}" type="presOf" srcId="{D6F3502D-FA25-45DB-8B08-B43DA5351F56}" destId="{802BC092-86D6-41B6-8042-07A26739A80E}" srcOrd="0" destOrd="1" presId="urn:microsoft.com/office/officeart/2005/8/layout/vList4"/>
    <dgm:cxn modelId="{3C6F2446-1BDA-4DF2-9E1E-2D8DEFD20085}" type="presOf" srcId="{71E0774E-2E02-42F1-945E-594FB42E754A}" destId="{3E5B085F-555A-4C9E-85D1-7916D90931A2}" srcOrd="1" destOrd="1" presId="urn:microsoft.com/office/officeart/2005/8/layout/vList4"/>
    <dgm:cxn modelId="{CA12C267-0A10-418B-A7F8-4A5753752A37}" type="presOf" srcId="{BDE0D963-5359-4032-A871-9B0A792913BB}" destId="{802BC092-86D6-41B6-8042-07A26739A80E}" srcOrd="0" destOrd="0" presId="urn:microsoft.com/office/officeart/2005/8/layout/vList4"/>
    <dgm:cxn modelId="{88E29548-AEA0-483D-A084-FAB1A75223C5}" type="presOf" srcId="{8F70B07C-A53F-4B94-9874-7FE6079E49A2}" destId="{56C6EBA4-7B02-489F-A841-BED6B43810B7}" srcOrd="1" destOrd="2" presId="urn:microsoft.com/office/officeart/2005/8/layout/vList4"/>
    <dgm:cxn modelId="{FF9ACC6B-F137-4686-906B-4EDE16FC476D}" type="presOf" srcId="{6E462243-E0CD-4CF1-ABB0-4669A7CCBF72}" destId="{A30CD49A-F6AA-4CF6-9102-8289B1636C81}" srcOrd="0" destOrd="1" presId="urn:microsoft.com/office/officeart/2005/8/layout/vList4"/>
    <dgm:cxn modelId="{B6780058-2801-4DD4-AE0A-D5ED080C80B7}" type="presOf" srcId="{BDE0D963-5359-4032-A871-9B0A792913BB}" destId="{AACF3DF2-2DEB-49CE-8B27-E3AAC753CC71}" srcOrd="1" destOrd="0" presId="urn:microsoft.com/office/officeart/2005/8/layout/vList4"/>
    <dgm:cxn modelId="{88DCCB79-8BBE-4E59-B27B-FB1CD0CDC6B3}" srcId="{44CFE2AC-37F3-4100-9311-0B27D1853127}" destId="{616E987F-B799-4637-A7B3-89203D5F2940}" srcOrd="2" destOrd="0" parTransId="{DF122F82-D981-4000-AD3F-2B9270F0EC12}" sibTransId="{DAA10D69-B1F4-4121-A810-61F292476346}"/>
    <dgm:cxn modelId="{40871A7D-6308-4406-8C94-7563C5EDA769}" type="presOf" srcId="{DEC642E0-6A1E-427E-A783-CA3CD4E54467}" destId="{3E5B085F-555A-4C9E-85D1-7916D90931A2}" srcOrd="1" destOrd="2" presId="urn:microsoft.com/office/officeart/2005/8/layout/vList4"/>
    <dgm:cxn modelId="{DEE25D87-C583-4B07-BAB3-6CD21B46D989}" srcId="{BDE0D963-5359-4032-A871-9B0A792913BB}" destId="{D6F3502D-FA25-45DB-8B08-B43DA5351F56}" srcOrd="0" destOrd="0" parTransId="{B56D80EA-7CB4-4F4C-BA7F-A51D7B62DF07}" sibTransId="{69804303-410B-465C-8367-68F2C54A1F8E}"/>
    <dgm:cxn modelId="{7A164AA6-516A-4B88-B9D6-5E4D97452AFB}" srcId="{BDE0D963-5359-4032-A871-9B0A792913BB}" destId="{A66CCD66-6908-425A-8162-959EAFA6B63A}" srcOrd="1" destOrd="0" parTransId="{004EE48A-9C31-4DF2-9226-3682FD380121}" sibTransId="{7B8FFE13-9C1E-4579-B5E7-5D7F0683A958}"/>
    <dgm:cxn modelId="{FDE3F6AC-8D0E-494B-8F34-167E411DEAC4}" type="presOf" srcId="{616E987F-B799-4637-A7B3-89203D5F2940}" destId="{0293086A-63B9-4F0A-87A8-D3F26120A20C}" srcOrd="0" destOrd="0" presId="urn:microsoft.com/office/officeart/2005/8/layout/vList4"/>
    <dgm:cxn modelId="{2AE3F0B8-0652-474B-A1D8-CCBD3B9CE7AA}" type="presOf" srcId="{A66CCD66-6908-425A-8162-959EAFA6B63A}" destId="{802BC092-86D6-41B6-8042-07A26739A80E}" srcOrd="0" destOrd="2" presId="urn:microsoft.com/office/officeart/2005/8/layout/vList4"/>
    <dgm:cxn modelId="{C463EBC0-4BCF-4066-B441-74B62EDDBF0A}" srcId="{44CFE2AC-37F3-4100-9311-0B27D1853127}" destId="{BDE0D963-5359-4032-A871-9B0A792913BB}" srcOrd="0" destOrd="0" parTransId="{26D2A92B-5C53-480B-B0A7-C771D9F93377}" sibTransId="{BB3C4069-528D-448B-B188-BA532DCD4F8C}"/>
    <dgm:cxn modelId="{6CDB60C3-A78C-48CF-A492-03F43F09DB1F}" type="presOf" srcId="{DEC642E0-6A1E-427E-A783-CA3CD4E54467}" destId="{0293086A-63B9-4F0A-87A8-D3F26120A20C}" srcOrd="0" destOrd="2" presId="urn:microsoft.com/office/officeart/2005/8/layout/vList4"/>
    <dgm:cxn modelId="{84972FDF-25E0-4E5C-BA0A-3E88C1D8B07F}" srcId="{616E987F-B799-4637-A7B3-89203D5F2940}" destId="{DEC642E0-6A1E-427E-A783-CA3CD4E54467}" srcOrd="1" destOrd="0" parTransId="{725F4C04-CC34-4E89-AF1B-BADBF473C73A}" sibTransId="{3AEE1875-59F2-437F-92BA-F22C7333342F}"/>
    <dgm:cxn modelId="{54FAB4DF-F411-47A8-80AE-A6A65603140C}" srcId="{44CFE2AC-37F3-4100-9311-0B27D1853127}" destId="{FAEDD1ED-2981-4926-AB29-43E3F74855EB}" srcOrd="1" destOrd="0" parTransId="{0B91A70F-6B73-4D64-BC71-F384EFC49D04}" sibTransId="{7058CE10-EC97-4CE8-BEDB-B567FE39E718}"/>
    <dgm:cxn modelId="{D5A52DE1-6816-4B81-BFFF-A1FC3A2983C3}" type="presOf" srcId="{8F70B07C-A53F-4B94-9874-7FE6079E49A2}" destId="{A30CD49A-F6AA-4CF6-9102-8289B1636C81}" srcOrd="0" destOrd="2" presId="urn:microsoft.com/office/officeart/2005/8/layout/vList4"/>
    <dgm:cxn modelId="{DD7E7EE3-3257-4486-A297-207E4C993768}" srcId="{FAEDD1ED-2981-4926-AB29-43E3F74855EB}" destId="{6E462243-E0CD-4CF1-ABB0-4669A7CCBF72}" srcOrd="0" destOrd="0" parTransId="{5E47FCED-8F98-472F-8C22-8D1CABA449C5}" sibTransId="{3390AF39-302F-499E-A341-28F60CD2651A}"/>
    <dgm:cxn modelId="{D54878E9-3ABD-4F5D-9ACE-E2218C804DE5}" srcId="{FAEDD1ED-2981-4926-AB29-43E3F74855EB}" destId="{8F70B07C-A53F-4B94-9874-7FE6079E49A2}" srcOrd="1" destOrd="0" parTransId="{13630D33-105A-4CB7-B554-24B6198374D5}" sibTransId="{8125CABE-1511-4371-BFD3-8125743A3A49}"/>
    <dgm:cxn modelId="{EBD47CA0-CA15-4FEF-B533-366F507E1127}" type="presParOf" srcId="{3800AE79-22EB-4730-A0EC-B9BAF7CEB20F}" destId="{34050570-B962-4817-B161-959321212FEB}" srcOrd="0" destOrd="0" presId="urn:microsoft.com/office/officeart/2005/8/layout/vList4"/>
    <dgm:cxn modelId="{07A795F9-DD80-4A95-9DB9-D96A53C2AFBE}" type="presParOf" srcId="{34050570-B962-4817-B161-959321212FEB}" destId="{802BC092-86D6-41B6-8042-07A26739A80E}" srcOrd="0" destOrd="0" presId="urn:microsoft.com/office/officeart/2005/8/layout/vList4"/>
    <dgm:cxn modelId="{8CE267F2-DD0F-4263-9FF7-96A918EFFC1F}" type="presParOf" srcId="{34050570-B962-4817-B161-959321212FEB}" destId="{75FD41D5-C7DA-4270-A3C9-9B1E6E8F33D9}" srcOrd="1" destOrd="0" presId="urn:microsoft.com/office/officeart/2005/8/layout/vList4"/>
    <dgm:cxn modelId="{D16CABDD-CA2A-411C-92B4-7E988156BD66}" type="presParOf" srcId="{34050570-B962-4817-B161-959321212FEB}" destId="{AACF3DF2-2DEB-49CE-8B27-E3AAC753CC71}" srcOrd="2" destOrd="0" presId="urn:microsoft.com/office/officeart/2005/8/layout/vList4"/>
    <dgm:cxn modelId="{5159037A-7F64-4764-B008-36C23B3C238D}" type="presParOf" srcId="{3800AE79-22EB-4730-A0EC-B9BAF7CEB20F}" destId="{265BF766-AFE7-4193-ABF7-D802E804F57C}" srcOrd="1" destOrd="0" presId="urn:microsoft.com/office/officeart/2005/8/layout/vList4"/>
    <dgm:cxn modelId="{D2C5FEC8-0340-4043-AF40-A43B4428C9CA}" type="presParOf" srcId="{3800AE79-22EB-4730-A0EC-B9BAF7CEB20F}" destId="{E862C1A6-B77B-420C-8E94-BABA13AA3C30}" srcOrd="2" destOrd="0" presId="urn:microsoft.com/office/officeart/2005/8/layout/vList4"/>
    <dgm:cxn modelId="{418A475C-0A91-46D4-9F4D-4A9593DE709F}" type="presParOf" srcId="{E862C1A6-B77B-420C-8E94-BABA13AA3C30}" destId="{A30CD49A-F6AA-4CF6-9102-8289B1636C81}" srcOrd="0" destOrd="0" presId="urn:microsoft.com/office/officeart/2005/8/layout/vList4"/>
    <dgm:cxn modelId="{D9570D46-CEC3-4E16-A002-46BAE80BEF49}" type="presParOf" srcId="{E862C1A6-B77B-420C-8E94-BABA13AA3C30}" destId="{908E094D-989A-4C87-BF2E-D20E96A9AB15}" srcOrd="1" destOrd="0" presId="urn:microsoft.com/office/officeart/2005/8/layout/vList4"/>
    <dgm:cxn modelId="{7F8C7678-4B0F-4EFC-B44D-8FAC9844278C}" type="presParOf" srcId="{E862C1A6-B77B-420C-8E94-BABA13AA3C30}" destId="{56C6EBA4-7B02-489F-A841-BED6B43810B7}" srcOrd="2" destOrd="0" presId="urn:microsoft.com/office/officeart/2005/8/layout/vList4"/>
    <dgm:cxn modelId="{674574E6-B5D8-4B71-B86E-7B041EB9BA57}" type="presParOf" srcId="{3800AE79-22EB-4730-A0EC-B9BAF7CEB20F}" destId="{98BB7307-A72A-49BD-AC1B-11054ECF3835}" srcOrd="3" destOrd="0" presId="urn:microsoft.com/office/officeart/2005/8/layout/vList4"/>
    <dgm:cxn modelId="{176C72A5-D367-43F8-9D05-8AC5BD7E7A40}" type="presParOf" srcId="{3800AE79-22EB-4730-A0EC-B9BAF7CEB20F}" destId="{BF15FD46-6F0D-496C-9C0D-3448BFF0A5A3}" srcOrd="4" destOrd="0" presId="urn:microsoft.com/office/officeart/2005/8/layout/vList4"/>
    <dgm:cxn modelId="{E57724AD-A21E-4BBB-B5B0-C8F932270E77}" type="presParOf" srcId="{BF15FD46-6F0D-496C-9C0D-3448BFF0A5A3}" destId="{0293086A-63B9-4F0A-87A8-D3F26120A20C}" srcOrd="0" destOrd="0" presId="urn:microsoft.com/office/officeart/2005/8/layout/vList4"/>
    <dgm:cxn modelId="{B4E976AE-59FB-4A64-88B5-CB881FF84F05}" type="presParOf" srcId="{BF15FD46-6F0D-496C-9C0D-3448BFF0A5A3}" destId="{10AE02D0-8BDF-4D40-9ACA-2D6E1CFA1D1A}" srcOrd="1" destOrd="0" presId="urn:microsoft.com/office/officeart/2005/8/layout/vList4"/>
    <dgm:cxn modelId="{80183088-CC77-4D4C-8323-C03BD298DDA4}" type="presParOf" srcId="{BF15FD46-6F0D-496C-9C0D-3448BFF0A5A3}" destId="{3E5B085F-555A-4C9E-85D1-7916D90931A2}"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5D7178-7AEF-4540-9A80-4EE298CFD494}" type="doc">
      <dgm:prSet loTypeId="urn:microsoft.com/office/officeart/2005/8/layout/venn2" loCatId="relationship" qsTypeId="urn:microsoft.com/office/officeart/2005/8/quickstyle/simple1" qsCatId="simple" csTypeId="urn:microsoft.com/office/officeart/2005/8/colors/colorful3" csCatId="colorful" phldr="1"/>
      <dgm:spPr/>
      <dgm:t>
        <a:bodyPr/>
        <a:lstStyle/>
        <a:p>
          <a:endParaRPr lang="en-GB"/>
        </a:p>
      </dgm:t>
    </dgm:pt>
    <dgm:pt modelId="{57BF3148-E984-4AD3-8927-7EE78EE3D07F}">
      <dgm:prSet phldrT="[Text]" custT="1"/>
      <dgm:spPr>
        <a:solidFill>
          <a:srgbClr val="BAB6A2"/>
        </a:solidFill>
      </dgm:spPr>
      <dgm:t>
        <a:bodyPr anchor="b"/>
        <a:lstStyle/>
        <a:p>
          <a:r>
            <a:rPr lang="en-GB" sz="1800">
              <a:solidFill>
                <a:schemeClr val="tx1"/>
              </a:solidFill>
            </a:rPr>
            <a:t>Environment</a:t>
          </a:r>
        </a:p>
      </dgm:t>
    </dgm:pt>
    <dgm:pt modelId="{2833F5E4-C607-4DB6-92F6-B20D11351740}" type="parTrans" cxnId="{B465F6DF-A48A-442E-8DCB-9C2681F15E20}">
      <dgm:prSet/>
      <dgm:spPr/>
      <dgm:t>
        <a:bodyPr/>
        <a:lstStyle/>
        <a:p>
          <a:endParaRPr lang="en-GB" sz="1800">
            <a:solidFill>
              <a:schemeClr val="tx1"/>
            </a:solidFill>
          </a:endParaRPr>
        </a:p>
      </dgm:t>
    </dgm:pt>
    <dgm:pt modelId="{12EBE000-F85B-46D0-8C78-F10A598E35DF}" type="sibTrans" cxnId="{B465F6DF-A48A-442E-8DCB-9C2681F15E20}">
      <dgm:prSet/>
      <dgm:spPr/>
      <dgm:t>
        <a:bodyPr/>
        <a:lstStyle/>
        <a:p>
          <a:endParaRPr lang="en-GB" sz="1800">
            <a:solidFill>
              <a:schemeClr val="tx1"/>
            </a:solidFill>
          </a:endParaRPr>
        </a:p>
      </dgm:t>
    </dgm:pt>
    <dgm:pt modelId="{F651280C-2A68-4ED8-ACFD-71334CA33F77}">
      <dgm:prSet phldrT="[Text]" custT="1"/>
      <dgm:spPr>
        <a:solidFill>
          <a:srgbClr val="E1AB6C"/>
        </a:solidFill>
      </dgm:spPr>
      <dgm:t>
        <a:bodyPr anchor="b"/>
        <a:lstStyle/>
        <a:p>
          <a:r>
            <a:rPr lang="en-GB" sz="1800">
              <a:solidFill>
                <a:schemeClr val="tx1"/>
              </a:solidFill>
            </a:rPr>
            <a:t>Society</a:t>
          </a:r>
        </a:p>
      </dgm:t>
    </dgm:pt>
    <dgm:pt modelId="{7BB539B3-3A79-43E5-9932-02D8C7675119}" type="parTrans" cxnId="{B07E8BF8-3760-450D-B0B8-0BC03B7DA30D}">
      <dgm:prSet/>
      <dgm:spPr/>
      <dgm:t>
        <a:bodyPr/>
        <a:lstStyle/>
        <a:p>
          <a:endParaRPr lang="en-GB" sz="1800">
            <a:solidFill>
              <a:schemeClr val="tx1"/>
            </a:solidFill>
          </a:endParaRPr>
        </a:p>
      </dgm:t>
    </dgm:pt>
    <dgm:pt modelId="{50D59471-A93B-4E23-9E9F-5342EF52E87A}" type="sibTrans" cxnId="{B07E8BF8-3760-450D-B0B8-0BC03B7DA30D}">
      <dgm:prSet/>
      <dgm:spPr/>
      <dgm:t>
        <a:bodyPr/>
        <a:lstStyle/>
        <a:p>
          <a:endParaRPr lang="en-GB" sz="1800">
            <a:solidFill>
              <a:schemeClr val="tx1"/>
            </a:solidFill>
          </a:endParaRPr>
        </a:p>
      </dgm:t>
    </dgm:pt>
    <dgm:pt modelId="{AA23B61F-5828-48C9-90EB-72C241F30B28}">
      <dgm:prSet phldrT="[Text]" custT="1"/>
      <dgm:spPr>
        <a:solidFill>
          <a:srgbClr val="E26763"/>
        </a:solidFill>
      </dgm:spPr>
      <dgm:t>
        <a:bodyPr/>
        <a:lstStyle/>
        <a:p>
          <a:r>
            <a:rPr lang="en-GB" sz="1800">
              <a:solidFill>
                <a:schemeClr val="tx1"/>
              </a:solidFill>
            </a:rPr>
            <a:t>Economy</a:t>
          </a:r>
        </a:p>
      </dgm:t>
    </dgm:pt>
    <dgm:pt modelId="{73D18964-A685-4E41-836A-4AE882E6E5B7}" type="parTrans" cxnId="{16886C02-6FE9-412D-9D7F-2D5E7F2E7E05}">
      <dgm:prSet/>
      <dgm:spPr/>
      <dgm:t>
        <a:bodyPr/>
        <a:lstStyle/>
        <a:p>
          <a:endParaRPr lang="en-GB" sz="1800">
            <a:solidFill>
              <a:schemeClr val="tx1"/>
            </a:solidFill>
          </a:endParaRPr>
        </a:p>
      </dgm:t>
    </dgm:pt>
    <dgm:pt modelId="{A923D54E-5A1D-4C22-9954-BA2C25E20BF7}" type="sibTrans" cxnId="{16886C02-6FE9-412D-9D7F-2D5E7F2E7E05}">
      <dgm:prSet/>
      <dgm:spPr/>
      <dgm:t>
        <a:bodyPr/>
        <a:lstStyle/>
        <a:p>
          <a:endParaRPr lang="en-GB" sz="1800">
            <a:solidFill>
              <a:schemeClr val="tx1"/>
            </a:solidFill>
          </a:endParaRPr>
        </a:p>
      </dgm:t>
    </dgm:pt>
    <dgm:pt modelId="{56CBA6A3-8A69-46F9-8F84-F842B89FC152}" type="pres">
      <dgm:prSet presAssocID="{2E5D7178-7AEF-4540-9A80-4EE298CFD494}" presName="Name0" presStyleCnt="0">
        <dgm:presLayoutVars>
          <dgm:chMax val="7"/>
          <dgm:resizeHandles val="exact"/>
        </dgm:presLayoutVars>
      </dgm:prSet>
      <dgm:spPr/>
    </dgm:pt>
    <dgm:pt modelId="{96BB9734-D4A0-405F-B00A-3B37D45CD61F}" type="pres">
      <dgm:prSet presAssocID="{2E5D7178-7AEF-4540-9A80-4EE298CFD494}" presName="comp1" presStyleCnt="0"/>
      <dgm:spPr/>
    </dgm:pt>
    <dgm:pt modelId="{4F9E3C4B-45E1-424B-80E4-20FDDC669BDF}" type="pres">
      <dgm:prSet presAssocID="{2E5D7178-7AEF-4540-9A80-4EE298CFD494}" presName="circle1" presStyleLbl="node1" presStyleIdx="0" presStyleCnt="3"/>
      <dgm:spPr/>
    </dgm:pt>
    <dgm:pt modelId="{95F6B0EB-BDAC-4B70-9E95-599E758C63CD}" type="pres">
      <dgm:prSet presAssocID="{2E5D7178-7AEF-4540-9A80-4EE298CFD494}" presName="c1text" presStyleLbl="node1" presStyleIdx="0" presStyleCnt="3">
        <dgm:presLayoutVars>
          <dgm:bulletEnabled val="1"/>
        </dgm:presLayoutVars>
      </dgm:prSet>
      <dgm:spPr/>
    </dgm:pt>
    <dgm:pt modelId="{26258973-897B-4B61-9BDF-9F4322C28968}" type="pres">
      <dgm:prSet presAssocID="{2E5D7178-7AEF-4540-9A80-4EE298CFD494}" presName="comp2" presStyleCnt="0"/>
      <dgm:spPr/>
    </dgm:pt>
    <dgm:pt modelId="{FA41BA9D-56A1-4E5D-B577-BDEBD9CA6D52}" type="pres">
      <dgm:prSet presAssocID="{2E5D7178-7AEF-4540-9A80-4EE298CFD494}" presName="circle2" presStyleLbl="node1" presStyleIdx="1" presStyleCnt="3"/>
      <dgm:spPr/>
    </dgm:pt>
    <dgm:pt modelId="{90FBB8E4-8CD4-4E32-BAF8-3F15FA46CBDB}" type="pres">
      <dgm:prSet presAssocID="{2E5D7178-7AEF-4540-9A80-4EE298CFD494}" presName="c2text" presStyleLbl="node1" presStyleIdx="1" presStyleCnt="3">
        <dgm:presLayoutVars>
          <dgm:bulletEnabled val="1"/>
        </dgm:presLayoutVars>
      </dgm:prSet>
      <dgm:spPr/>
    </dgm:pt>
    <dgm:pt modelId="{3E6F695F-C94C-4112-95E6-A5C6EF0711C5}" type="pres">
      <dgm:prSet presAssocID="{2E5D7178-7AEF-4540-9A80-4EE298CFD494}" presName="comp3" presStyleCnt="0"/>
      <dgm:spPr/>
    </dgm:pt>
    <dgm:pt modelId="{9F807665-DE10-49BD-8A4D-E2DFC727F2F9}" type="pres">
      <dgm:prSet presAssocID="{2E5D7178-7AEF-4540-9A80-4EE298CFD494}" presName="circle3" presStyleLbl="node1" presStyleIdx="2" presStyleCnt="3"/>
      <dgm:spPr/>
    </dgm:pt>
    <dgm:pt modelId="{D6F1C10E-6ED5-4E5A-9228-B3EF340DA9B2}" type="pres">
      <dgm:prSet presAssocID="{2E5D7178-7AEF-4540-9A80-4EE298CFD494}" presName="c3text" presStyleLbl="node1" presStyleIdx="2" presStyleCnt="3">
        <dgm:presLayoutVars>
          <dgm:bulletEnabled val="1"/>
        </dgm:presLayoutVars>
      </dgm:prSet>
      <dgm:spPr/>
    </dgm:pt>
  </dgm:ptLst>
  <dgm:cxnLst>
    <dgm:cxn modelId="{16886C02-6FE9-412D-9D7F-2D5E7F2E7E05}" srcId="{2E5D7178-7AEF-4540-9A80-4EE298CFD494}" destId="{AA23B61F-5828-48C9-90EB-72C241F30B28}" srcOrd="2" destOrd="0" parTransId="{73D18964-A685-4E41-836A-4AE882E6E5B7}" sibTransId="{A923D54E-5A1D-4C22-9954-BA2C25E20BF7}"/>
    <dgm:cxn modelId="{8C9C100C-0800-4F96-81C7-C613EF6C21E0}" type="presOf" srcId="{F651280C-2A68-4ED8-ACFD-71334CA33F77}" destId="{90FBB8E4-8CD4-4E32-BAF8-3F15FA46CBDB}" srcOrd="1" destOrd="0" presId="urn:microsoft.com/office/officeart/2005/8/layout/venn2"/>
    <dgm:cxn modelId="{FE57186C-5874-4F24-A98B-9AA3B67EAAB4}" type="presOf" srcId="{AA23B61F-5828-48C9-90EB-72C241F30B28}" destId="{D6F1C10E-6ED5-4E5A-9228-B3EF340DA9B2}" srcOrd="1" destOrd="0" presId="urn:microsoft.com/office/officeart/2005/8/layout/venn2"/>
    <dgm:cxn modelId="{014D1451-F74F-434F-91E8-37C7A810F168}" type="presOf" srcId="{F651280C-2A68-4ED8-ACFD-71334CA33F77}" destId="{FA41BA9D-56A1-4E5D-B577-BDEBD9CA6D52}" srcOrd="0" destOrd="0" presId="urn:microsoft.com/office/officeart/2005/8/layout/venn2"/>
    <dgm:cxn modelId="{AA3CF682-0239-4FF8-BEEF-9A85CF90646A}" type="presOf" srcId="{57BF3148-E984-4AD3-8927-7EE78EE3D07F}" destId="{95F6B0EB-BDAC-4B70-9E95-599E758C63CD}" srcOrd="1" destOrd="0" presId="urn:microsoft.com/office/officeart/2005/8/layout/venn2"/>
    <dgm:cxn modelId="{A8A8E28A-C333-4222-AF26-31EDD183B90F}" type="presOf" srcId="{57BF3148-E984-4AD3-8927-7EE78EE3D07F}" destId="{4F9E3C4B-45E1-424B-80E4-20FDDC669BDF}" srcOrd="0" destOrd="0" presId="urn:microsoft.com/office/officeart/2005/8/layout/venn2"/>
    <dgm:cxn modelId="{ACB6C8CD-B017-4763-A1B6-198984D2AD6F}" type="presOf" srcId="{2E5D7178-7AEF-4540-9A80-4EE298CFD494}" destId="{56CBA6A3-8A69-46F9-8F84-F842B89FC152}" srcOrd="0" destOrd="0" presId="urn:microsoft.com/office/officeart/2005/8/layout/venn2"/>
    <dgm:cxn modelId="{EC695CD3-AF69-4087-912E-BB88E379FE8B}" type="presOf" srcId="{AA23B61F-5828-48C9-90EB-72C241F30B28}" destId="{9F807665-DE10-49BD-8A4D-E2DFC727F2F9}" srcOrd="0" destOrd="0" presId="urn:microsoft.com/office/officeart/2005/8/layout/venn2"/>
    <dgm:cxn modelId="{B465F6DF-A48A-442E-8DCB-9C2681F15E20}" srcId="{2E5D7178-7AEF-4540-9A80-4EE298CFD494}" destId="{57BF3148-E984-4AD3-8927-7EE78EE3D07F}" srcOrd="0" destOrd="0" parTransId="{2833F5E4-C607-4DB6-92F6-B20D11351740}" sibTransId="{12EBE000-F85B-46D0-8C78-F10A598E35DF}"/>
    <dgm:cxn modelId="{B07E8BF8-3760-450D-B0B8-0BC03B7DA30D}" srcId="{2E5D7178-7AEF-4540-9A80-4EE298CFD494}" destId="{F651280C-2A68-4ED8-ACFD-71334CA33F77}" srcOrd="1" destOrd="0" parTransId="{7BB539B3-3A79-43E5-9932-02D8C7675119}" sibTransId="{50D59471-A93B-4E23-9E9F-5342EF52E87A}"/>
    <dgm:cxn modelId="{0E12F29E-03D9-4FA8-BF19-8EC1A13D662B}" type="presParOf" srcId="{56CBA6A3-8A69-46F9-8F84-F842B89FC152}" destId="{96BB9734-D4A0-405F-B00A-3B37D45CD61F}" srcOrd="0" destOrd="0" presId="urn:microsoft.com/office/officeart/2005/8/layout/venn2"/>
    <dgm:cxn modelId="{0AE4B7D0-943A-4678-8C2C-990CBFD3DD71}" type="presParOf" srcId="{96BB9734-D4A0-405F-B00A-3B37D45CD61F}" destId="{4F9E3C4B-45E1-424B-80E4-20FDDC669BDF}" srcOrd="0" destOrd="0" presId="urn:microsoft.com/office/officeart/2005/8/layout/venn2"/>
    <dgm:cxn modelId="{464F790F-EE44-4872-B933-55AFE46AFF8E}" type="presParOf" srcId="{96BB9734-D4A0-405F-B00A-3B37D45CD61F}" destId="{95F6B0EB-BDAC-4B70-9E95-599E758C63CD}" srcOrd="1" destOrd="0" presId="urn:microsoft.com/office/officeart/2005/8/layout/venn2"/>
    <dgm:cxn modelId="{60C5D496-3D3E-4B02-9CC7-24E504630AD7}" type="presParOf" srcId="{56CBA6A3-8A69-46F9-8F84-F842B89FC152}" destId="{26258973-897B-4B61-9BDF-9F4322C28968}" srcOrd="1" destOrd="0" presId="urn:microsoft.com/office/officeart/2005/8/layout/venn2"/>
    <dgm:cxn modelId="{AE2A2D34-5949-4F0A-9C20-F251C191923F}" type="presParOf" srcId="{26258973-897B-4B61-9BDF-9F4322C28968}" destId="{FA41BA9D-56A1-4E5D-B577-BDEBD9CA6D52}" srcOrd="0" destOrd="0" presId="urn:microsoft.com/office/officeart/2005/8/layout/venn2"/>
    <dgm:cxn modelId="{617F289F-9759-4697-A08C-BE657EC2EE44}" type="presParOf" srcId="{26258973-897B-4B61-9BDF-9F4322C28968}" destId="{90FBB8E4-8CD4-4E32-BAF8-3F15FA46CBDB}" srcOrd="1" destOrd="0" presId="urn:microsoft.com/office/officeart/2005/8/layout/venn2"/>
    <dgm:cxn modelId="{7B9BA70F-946E-40FA-883E-227C70B33EE4}" type="presParOf" srcId="{56CBA6A3-8A69-46F9-8F84-F842B89FC152}" destId="{3E6F695F-C94C-4112-95E6-A5C6EF0711C5}" srcOrd="2" destOrd="0" presId="urn:microsoft.com/office/officeart/2005/8/layout/venn2"/>
    <dgm:cxn modelId="{FB15811F-1DEB-4DF1-9184-71424D09B18E}" type="presParOf" srcId="{3E6F695F-C94C-4112-95E6-A5C6EF0711C5}" destId="{9F807665-DE10-49BD-8A4D-E2DFC727F2F9}" srcOrd="0" destOrd="0" presId="urn:microsoft.com/office/officeart/2005/8/layout/venn2"/>
    <dgm:cxn modelId="{8A2ACB56-7EC5-4F46-BA9F-B20F3A5C0C4F}" type="presParOf" srcId="{3E6F695F-C94C-4112-95E6-A5C6EF0711C5}" destId="{D6F1C10E-6ED5-4E5A-9228-B3EF340DA9B2}" srcOrd="1" destOrd="0" presId="urn:microsoft.com/office/officeart/2005/8/layout/ven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BC092-86D6-41B6-8042-07A26739A80E}">
      <dsp:nvSpPr>
        <dsp:cNvPr id="0" name=""/>
        <dsp:cNvSpPr/>
      </dsp:nvSpPr>
      <dsp:spPr>
        <a:xfrm>
          <a:off x="0" y="0"/>
          <a:ext cx="10687689" cy="1345683"/>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Building and Spaces</a:t>
          </a:r>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a:off x="2272106" y="0"/>
        <a:ext cx="8415582" cy="1345683"/>
      </dsp:txXfrm>
    </dsp:sp>
    <dsp:sp modelId="{75FD41D5-C7DA-4270-A3C9-9B1E6E8F33D9}">
      <dsp:nvSpPr>
        <dsp:cNvPr id="0" name=""/>
        <dsp:cNvSpPr/>
      </dsp:nvSpPr>
      <dsp:spPr>
        <a:xfrm>
          <a:off x="134568" y="134568"/>
          <a:ext cx="2137537" cy="1076546"/>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0CD49A-F6AA-4CF6-9102-8289B1636C81}">
      <dsp:nvSpPr>
        <dsp:cNvPr id="0" name=""/>
        <dsp:cNvSpPr/>
      </dsp:nvSpPr>
      <dsp:spPr>
        <a:xfrm>
          <a:off x="0" y="1480251"/>
          <a:ext cx="10687689" cy="1345683"/>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Service Delivery</a:t>
          </a:r>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a:off x="2272106" y="1480251"/>
        <a:ext cx="8415582" cy="1345683"/>
      </dsp:txXfrm>
    </dsp:sp>
    <dsp:sp modelId="{908E094D-989A-4C87-BF2E-D20E96A9AB15}">
      <dsp:nvSpPr>
        <dsp:cNvPr id="0" name=""/>
        <dsp:cNvSpPr/>
      </dsp:nvSpPr>
      <dsp:spPr>
        <a:xfrm>
          <a:off x="134568" y="1614820"/>
          <a:ext cx="2137537" cy="1076546"/>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93086A-63B9-4F0A-87A8-D3F26120A20C}">
      <dsp:nvSpPr>
        <dsp:cNvPr id="0" name=""/>
        <dsp:cNvSpPr/>
      </dsp:nvSpPr>
      <dsp:spPr>
        <a:xfrm>
          <a:off x="0" y="2960503"/>
          <a:ext cx="10687689" cy="13456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Education and Engagement</a:t>
          </a:r>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a:off x="2272106" y="2960503"/>
        <a:ext cx="8415582" cy="1345683"/>
      </dsp:txXfrm>
    </dsp:sp>
    <dsp:sp modelId="{10AE02D0-8BDF-4D40-9ACA-2D6E1CFA1D1A}">
      <dsp:nvSpPr>
        <dsp:cNvPr id="0" name=""/>
        <dsp:cNvSpPr/>
      </dsp:nvSpPr>
      <dsp:spPr>
        <a:xfrm>
          <a:off x="134568" y="3095071"/>
          <a:ext cx="2137537" cy="1076546"/>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E3C4B-45E1-424B-80E4-20FDDC669BDF}">
      <dsp:nvSpPr>
        <dsp:cNvPr id="0" name=""/>
        <dsp:cNvSpPr/>
      </dsp:nvSpPr>
      <dsp:spPr>
        <a:xfrm>
          <a:off x="1103576" y="0"/>
          <a:ext cx="4414309" cy="4414309"/>
        </a:xfrm>
        <a:prstGeom prst="ellipse">
          <a:avLst/>
        </a:prstGeom>
        <a:solidFill>
          <a:srgbClr val="BAB6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GB" sz="1800" kern="1200">
              <a:solidFill>
                <a:schemeClr val="tx1"/>
              </a:solidFill>
            </a:rPr>
            <a:t>Environment</a:t>
          </a:r>
        </a:p>
      </dsp:txBody>
      <dsp:txXfrm>
        <a:off x="2539331" y="220715"/>
        <a:ext cx="1542800" cy="662146"/>
      </dsp:txXfrm>
    </dsp:sp>
    <dsp:sp modelId="{FA41BA9D-56A1-4E5D-B577-BDEBD9CA6D52}">
      <dsp:nvSpPr>
        <dsp:cNvPr id="0" name=""/>
        <dsp:cNvSpPr/>
      </dsp:nvSpPr>
      <dsp:spPr>
        <a:xfrm>
          <a:off x="1655365" y="1103577"/>
          <a:ext cx="3310731" cy="3310731"/>
        </a:xfrm>
        <a:prstGeom prst="ellipse">
          <a:avLst/>
        </a:prstGeom>
        <a:solidFill>
          <a:srgbClr val="E1AB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GB" sz="1800" kern="1200">
              <a:solidFill>
                <a:schemeClr val="tx1"/>
              </a:solidFill>
            </a:rPr>
            <a:t>Society</a:t>
          </a:r>
        </a:p>
      </dsp:txBody>
      <dsp:txXfrm>
        <a:off x="2539331" y="1310497"/>
        <a:ext cx="1542800" cy="620762"/>
      </dsp:txXfrm>
    </dsp:sp>
    <dsp:sp modelId="{9F807665-DE10-49BD-8A4D-E2DFC727F2F9}">
      <dsp:nvSpPr>
        <dsp:cNvPr id="0" name=""/>
        <dsp:cNvSpPr/>
      </dsp:nvSpPr>
      <dsp:spPr>
        <a:xfrm>
          <a:off x="2207154" y="2207154"/>
          <a:ext cx="2207154" cy="2207154"/>
        </a:xfrm>
        <a:prstGeom prst="ellipse">
          <a:avLst/>
        </a:prstGeom>
        <a:solidFill>
          <a:srgbClr val="E2676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solidFill>
                <a:schemeClr val="tx1"/>
              </a:solidFill>
            </a:rPr>
            <a:t>Economy</a:t>
          </a:r>
        </a:p>
      </dsp:txBody>
      <dsp:txXfrm>
        <a:off x="2530384" y="2758943"/>
        <a:ext cx="1560693" cy="1103577"/>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65220-BAB2-41E7-A9C3-48E1F0BBC69F}" type="datetimeFigureOut">
              <a:rPr lang="en-GB" smtClean="0"/>
              <a:t>15/09/2025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0A267-DCE7-4811-8C17-71E1EED6F826}" type="slidenum">
              <a:rPr lang="en-GB" smtClean="0"/>
              <a:t>‹#›</a:t>
            </a:fld>
            <a:endParaRPr lang="en-GB"/>
          </a:p>
        </p:txBody>
      </p:sp>
    </p:spTree>
    <p:extLst>
      <p:ext uri="{BB962C8B-B14F-4D97-AF65-F5344CB8AC3E}">
        <p14:creationId xmlns:p14="http://schemas.microsoft.com/office/powerpoint/2010/main" val="258162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unitedutilities.com/help-and-support/your-water-supply/your-water/how-we-provide-clean-water/"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affinitywater.co.uk/news/how-much-is-that-drip-really-costing-you"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portal.lancaster.ac.uk/intranet/services/money/travel/sustainable-business-travel-guidanc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i.org/10.1093/astrogeo/atac096"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doi.org/10.1093/astrogeo/atad030" TargetMode="External"/><Relationship Id="rId4" Type="http://schemas.openxmlformats.org/officeDocument/2006/relationships/hyperlink" Target="https://doi.org/10.1093/astrogeo/atad016"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ucc.ie/en/sdg-toolkit/teaching/tool/interactive-mapping/mapping-research/"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to today’s session. </a:t>
            </a:r>
          </a:p>
        </p:txBody>
      </p:sp>
      <p:sp>
        <p:nvSpPr>
          <p:cNvPr id="4" name="Slide Number Placeholder 3"/>
          <p:cNvSpPr>
            <a:spLocks noGrp="1"/>
          </p:cNvSpPr>
          <p:nvPr>
            <p:ph type="sldNum" sz="quarter" idx="5"/>
          </p:nvPr>
        </p:nvSpPr>
        <p:spPr/>
        <p:txBody>
          <a:bodyPr/>
          <a:lstStyle/>
          <a:p>
            <a:fld id="{3B00A267-DCE7-4811-8C17-71E1EED6F826}" type="slidenum">
              <a:rPr lang="en-GB" smtClean="0"/>
              <a:t>1</a:t>
            </a:fld>
            <a:endParaRPr lang="en-GB"/>
          </a:p>
        </p:txBody>
      </p:sp>
    </p:spTree>
    <p:extLst>
      <p:ext uri="{BB962C8B-B14F-4D97-AF65-F5344CB8AC3E}">
        <p14:creationId xmlns:p14="http://schemas.microsoft.com/office/powerpoint/2010/main" val="4261021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One environmental impact under the spotlight is climate change caused by a build up of greenhouse gases. We will look more at carbon emissions in a few slides time.</a:t>
            </a:r>
          </a:p>
        </p:txBody>
      </p:sp>
      <p:sp>
        <p:nvSpPr>
          <p:cNvPr id="4" name="Slide Number Placeholder 3"/>
          <p:cNvSpPr>
            <a:spLocks noGrp="1"/>
          </p:cNvSpPr>
          <p:nvPr>
            <p:ph type="sldNum" sz="quarter" idx="5"/>
          </p:nvPr>
        </p:nvSpPr>
        <p:spPr/>
        <p:txBody>
          <a:bodyPr/>
          <a:lstStyle/>
          <a:p>
            <a:fld id="{3B00A267-DCE7-4811-8C17-71E1EED6F826}" type="slidenum">
              <a:rPr lang="en-GB" smtClean="0"/>
              <a:t>10</a:t>
            </a:fld>
            <a:endParaRPr lang="en-GB"/>
          </a:p>
        </p:txBody>
      </p:sp>
    </p:spTree>
    <p:extLst>
      <p:ext uri="{BB962C8B-B14F-4D97-AF65-F5344CB8AC3E}">
        <p14:creationId xmlns:p14="http://schemas.microsoft.com/office/powerpoint/2010/main" val="4061879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11</a:t>
            </a:fld>
            <a:endParaRPr lang="en-GB"/>
          </a:p>
        </p:txBody>
      </p:sp>
    </p:spTree>
    <p:extLst>
      <p:ext uri="{BB962C8B-B14F-4D97-AF65-F5344CB8AC3E}">
        <p14:creationId xmlns:p14="http://schemas.microsoft.com/office/powerpoint/2010/main" val="522617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university’s sphere of influence extends beyond the </a:t>
            </a:r>
            <a:r>
              <a:rPr lang="en-GB" err="1"/>
              <a:t>Bailrigg</a:t>
            </a:r>
            <a:r>
              <a:rPr lang="en-GB"/>
              <a:t> campus.</a:t>
            </a:r>
          </a:p>
        </p:txBody>
      </p:sp>
      <p:sp>
        <p:nvSpPr>
          <p:cNvPr id="4" name="Slide Number Placeholder 3"/>
          <p:cNvSpPr>
            <a:spLocks noGrp="1"/>
          </p:cNvSpPr>
          <p:nvPr>
            <p:ph type="sldNum" sz="quarter" idx="5"/>
          </p:nvPr>
        </p:nvSpPr>
        <p:spPr/>
        <p:txBody>
          <a:bodyPr/>
          <a:lstStyle/>
          <a:p>
            <a:fld id="{3B00A267-DCE7-4811-8C17-71E1EED6F826}" type="slidenum">
              <a:rPr lang="en-GB" smtClean="0"/>
              <a:t>12</a:t>
            </a:fld>
            <a:endParaRPr lang="en-GB"/>
          </a:p>
        </p:txBody>
      </p:sp>
    </p:spTree>
    <p:extLst>
      <p:ext uri="{BB962C8B-B14F-4D97-AF65-F5344CB8AC3E}">
        <p14:creationId xmlns:p14="http://schemas.microsoft.com/office/powerpoint/2010/main" val="360521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university produces an annual report, which provides a performance review for four key operational areas: research, teaching, campus life and outreach and engagement.</a:t>
            </a:r>
          </a:p>
        </p:txBody>
      </p:sp>
      <p:sp>
        <p:nvSpPr>
          <p:cNvPr id="4" name="Slide Number Placeholder 3"/>
          <p:cNvSpPr>
            <a:spLocks noGrp="1"/>
          </p:cNvSpPr>
          <p:nvPr>
            <p:ph type="sldNum" sz="quarter" idx="5"/>
          </p:nvPr>
        </p:nvSpPr>
        <p:spPr/>
        <p:txBody>
          <a:bodyPr/>
          <a:lstStyle/>
          <a:p>
            <a:fld id="{3B00A267-DCE7-4811-8C17-71E1EED6F826}" type="slidenum">
              <a:rPr lang="en-GB" smtClean="0"/>
              <a:t>13</a:t>
            </a:fld>
            <a:endParaRPr lang="en-GB"/>
          </a:p>
        </p:txBody>
      </p:sp>
    </p:spTree>
    <p:extLst>
      <p:ext uri="{BB962C8B-B14F-4D97-AF65-F5344CB8AC3E}">
        <p14:creationId xmlns:p14="http://schemas.microsoft.com/office/powerpoint/2010/main" val="2289650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15</a:t>
            </a:fld>
            <a:endParaRPr lang="en-GB"/>
          </a:p>
        </p:txBody>
      </p:sp>
    </p:spTree>
    <p:extLst>
      <p:ext uri="{BB962C8B-B14F-4D97-AF65-F5344CB8AC3E}">
        <p14:creationId xmlns:p14="http://schemas.microsoft.com/office/powerpoint/2010/main" val="2572706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university has a goal to be carbon net-zero by 2035, and the energy infrastructure projects make a big step towards this.</a:t>
            </a:r>
          </a:p>
          <a:p>
            <a:r>
              <a:rPr lang="en-GB"/>
              <a:t>Carbon is a main metric, but is not our only impact. </a:t>
            </a:r>
            <a:endParaRPr lang="en-GB">
              <a:ea typeface="Calibri"/>
              <a:cs typeface="Calibri"/>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16</a:t>
            </a:fld>
            <a:endParaRPr lang="en-GB"/>
          </a:p>
        </p:txBody>
      </p:sp>
    </p:spTree>
    <p:extLst>
      <p:ext uri="{BB962C8B-B14F-4D97-AF65-F5344CB8AC3E}">
        <p14:creationId xmlns:p14="http://schemas.microsoft.com/office/powerpoint/2010/main" val="884692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Sources of CO2 emissions are categorised in scopes.</a:t>
            </a:r>
          </a:p>
          <a:p>
            <a:endParaRPr lang="en-GB"/>
          </a:p>
          <a:p>
            <a:r>
              <a:rPr lang="en-GB"/>
              <a:t>Scope 1: Direct emissions: </a:t>
            </a:r>
            <a:endParaRPr lang="en-GB">
              <a:ea typeface="Calibri"/>
              <a:cs typeface="Calibri"/>
            </a:endParaRPr>
          </a:p>
          <a:p>
            <a:r>
              <a:rPr lang="en-GB">
                <a:ea typeface="Calibri"/>
                <a:cs typeface="Calibri"/>
              </a:rPr>
              <a:t>For example:</a:t>
            </a:r>
            <a:endParaRPr lang="en-GB"/>
          </a:p>
          <a:p>
            <a:r>
              <a:rPr lang="en-GB"/>
              <a:t>Heat and electricity generated by the institution, university’s vehicle fleet (fossil fuel powered)</a:t>
            </a:r>
            <a:endParaRPr lang="en-GB">
              <a:ea typeface="Calibri"/>
              <a:cs typeface="Calibri"/>
            </a:endParaRPr>
          </a:p>
          <a:p>
            <a:endParaRPr lang="en-GB"/>
          </a:p>
          <a:p>
            <a:r>
              <a:rPr lang="en-GB"/>
              <a:t>Scope 2: Indirect emissions:</a:t>
            </a:r>
            <a:endParaRPr lang="en-GB">
              <a:ea typeface="Calibri"/>
              <a:cs typeface="Calibri"/>
            </a:endParaRPr>
          </a:p>
          <a:p>
            <a:r>
              <a:rPr lang="en-GB">
                <a:ea typeface="Calibri"/>
                <a:cs typeface="Calibri"/>
              </a:rPr>
              <a:t>For example:</a:t>
            </a:r>
            <a:endParaRPr lang="en-GB"/>
          </a:p>
          <a:p>
            <a:r>
              <a:rPr lang="en-GB"/>
              <a:t>Purchased electricity. </a:t>
            </a:r>
            <a:endParaRPr lang="en-GB">
              <a:ea typeface="Calibri" panose="020F0502020204030204"/>
              <a:cs typeface="Calibri" panose="020F0502020204030204"/>
            </a:endParaRPr>
          </a:p>
          <a:p>
            <a:endParaRPr lang="en-GB"/>
          </a:p>
          <a:p>
            <a:r>
              <a:rPr lang="en-GB"/>
              <a:t>Scope 3: Other indirect emissions:</a:t>
            </a:r>
            <a:endParaRPr lang="en-GB">
              <a:ea typeface="Calibri"/>
              <a:cs typeface="Calibri"/>
            </a:endParaRPr>
          </a:p>
          <a:p>
            <a:r>
              <a:rPr lang="en-GB"/>
              <a:t>For example,</a:t>
            </a:r>
            <a:endParaRPr lang="en-GB">
              <a:ea typeface="Calibri"/>
              <a:cs typeface="Calibri"/>
            </a:endParaRPr>
          </a:p>
          <a:p>
            <a:r>
              <a:rPr lang="en-GB"/>
              <a:t>Goods purchased to carry out research.</a:t>
            </a:r>
            <a:endParaRPr lang="en-GB">
              <a:ea typeface="Calibri"/>
              <a:cs typeface="Calibri"/>
            </a:endParaRPr>
          </a:p>
          <a:p>
            <a:r>
              <a:rPr lang="en-GB"/>
              <a:t>Travel for research purposes.</a:t>
            </a:r>
            <a:endParaRPr lang="en-GB">
              <a:ea typeface="Calibri"/>
              <a:cs typeface="Calibri"/>
            </a:endParaRPr>
          </a:p>
          <a:p>
            <a:endParaRPr lang="en-GB"/>
          </a:p>
          <a:p>
            <a:r>
              <a:rPr lang="en-GB"/>
              <a:t>Why GHG/CO2</a:t>
            </a:r>
            <a:endParaRPr lang="en-GB">
              <a:ea typeface="Calibri"/>
              <a:cs typeface="Calibri"/>
            </a:endParaRPr>
          </a:p>
          <a:p>
            <a:r>
              <a:rPr lang="en-GB"/>
              <a:t>Greenhouse gases are so called because they trap heat, causing climate change.</a:t>
            </a:r>
            <a:endParaRPr lang="en-GB">
              <a:ea typeface="Calibri"/>
              <a:cs typeface="Calibri"/>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17</a:t>
            </a:fld>
            <a:endParaRPr lang="en-GB"/>
          </a:p>
        </p:txBody>
      </p:sp>
    </p:spTree>
    <p:extLst>
      <p:ext uri="{BB962C8B-B14F-4D97-AF65-F5344CB8AC3E}">
        <p14:creationId xmlns:p14="http://schemas.microsoft.com/office/powerpoint/2010/main" val="1568193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Lancaster University has made progress on reducing carbon emissions in scope 1 and 2, with its wind turbine etc. </a:t>
            </a:r>
          </a:p>
          <a:p>
            <a:endParaRPr lang="en-GB"/>
          </a:p>
          <a:p>
            <a:r>
              <a:rPr lang="en-GB"/>
              <a:t>Sources of scope 3 emissions are a key target. This is the part that everyone in the university contributes to, and can be reduced by individual actions.</a:t>
            </a:r>
          </a:p>
        </p:txBody>
      </p:sp>
      <p:sp>
        <p:nvSpPr>
          <p:cNvPr id="4" name="Slide Number Placeholder 3"/>
          <p:cNvSpPr>
            <a:spLocks noGrp="1"/>
          </p:cNvSpPr>
          <p:nvPr>
            <p:ph type="sldNum" sz="quarter" idx="5"/>
          </p:nvPr>
        </p:nvSpPr>
        <p:spPr/>
        <p:txBody>
          <a:bodyPr/>
          <a:lstStyle/>
          <a:p>
            <a:fld id="{3B00A267-DCE7-4811-8C17-71E1EED6F826}" type="slidenum">
              <a:rPr lang="en-GB" smtClean="0"/>
              <a:t>20</a:t>
            </a:fld>
            <a:endParaRPr lang="en-GB"/>
          </a:p>
        </p:txBody>
      </p:sp>
    </p:spTree>
    <p:extLst>
      <p:ext uri="{BB962C8B-B14F-4D97-AF65-F5344CB8AC3E}">
        <p14:creationId xmlns:p14="http://schemas.microsoft.com/office/powerpoint/2010/main" val="1932772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Institution level.</a:t>
            </a:r>
          </a:p>
          <a:p>
            <a:r>
              <a:rPr lang="en-GB"/>
              <a:t>Sustainability board, Sustainability Steering group and a small specialised Sustainability Team.</a:t>
            </a:r>
          </a:p>
          <a:p>
            <a:endParaRPr lang="en-GB"/>
          </a:p>
          <a:p>
            <a:r>
              <a:rPr lang="en-GB"/>
              <a:t>There is a Sustainability Hub MS Teams group that you may like to join.</a:t>
            </a:r>
          </a:p>
          <a:p>
            <a:endParaRPr lang="en-GB"/>
          </a:p>
          <a:p>
            <a:r>
              <a:rPr lang="en-GB"/>
              <a:t>At more local levels:</a:t>
            </a:r>
          </a:p>
          <a:p>
            <a:r>
              <a:rPr lang="en-GB"/>
              <a:t>You may have Faculty committees/Department committees/Research group meetings where sustainability can be discussed.</a:t>
            </a:r>
          </a:p>
        </p:txBody>
      </p:sp>
      <p:sp>
        <p:nvSpPr>
          <p:cNvPr id="4" name="Slide Number Placeholder 3"/>
          <p:cNvSpPr>
            <a:spLocks noGrp="1"/>
          </p:cNvSpPr>
          <p:nvPr>
            <p:ph type="sldNum" sz="quarter" idx="5"/>
          </p:nvPr>
        </p:nvSpPr>
        <p:spPr/>
        <p:txBody>
          <a:bodyPr/>
          <a:lstStyle/>
          <a:p>
            <a:fld id="{3B00A267-DCE7-4811-8C17-71E1EED6F826}" type="slidenum">
              <a:rPr lang="en-GB" smtClean="0"/>
              <a:t>21</a:t>
            </a:fld>
            <a:endParaRPr lang="en-GB"/>
          </a:p>
        </p:txBody>
      </p:sp>
    </p:spTree>
    <p:extLst>
      <p:ext uri="{BB962C8B-B14F-4D97-AF65-F5344CB8AC3E}">
        <p14:creationId xmlns:p14="http://schemas.microsoft.com/office/powerpoint/2010/main" val="647652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will now move on to focus on sustainability and research practice. This means thinking about the way in which we carry out research.</a:t>
            </a:r>
          </a:p>
          <a:p>
            <a:endParaRPr lang="en-GB">
              <a:ea typeface="Calibri" panose="020F0502020204030204"/>
              <a:cs typeface="Calibri" panose="020F0502020204030204"/>
            </a:endParaRPr>
          </a:p>
          <a:p>
            <a:r>
              <a:rPr lang="en-GB">
                <a:ea typeface="Calibri" panose="020F0502020204030204"/>
                <a:cs typeface="Calibri" panose="020F0502020204030204"/>
              </a:rPr>
              <a:t>We will then move onto to some discussion activities.</a:t>
            </a:r>
          </a:p>
        </p:txBody>
      </p:sp>
      <p:sp>
        <p:nvSpPr>
          <p:cNvPr id="4" name="Slide Number Placeholder 3"/>
          <p:cNvSpPr>
            <a:spLocks noGrp="1"/>
          </p:cNvSpPr>
          <p:nvPr>
            <p:ph type="sldNum" sz="quarter" idx="5"/>
          </p:nvPr>
        </p:nvSpPr>
        <p:spPr/>
        <p:txBody>
          <a:bodyPr/>
          <a:lstStyle/>
          <a:p>
            <a:fld id="{3B00A267-DCE7-4811-8C17-71E1EED6F826}" type="slidenum">
              <a:rPr lang="en-GB" smtClean="0"/>
              <a:t>23</a:t>
            </a:fld>
            <a:endParaRPr lang="en-GB"/>
          </a:p>
        </p:txBody>
      </p:sp>
    </p:spTree>
    <p:extLst>
      <p:ext uri="{BB962C8B-B14F-4D97-AF65-F5344CB8AC3E}">
        <p14:creationId xmlns:p14="http://schemas.microsoft.com/office/powerpoint/2010/main" val="253896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ClrTx/>
              <a:buSzTx/>
              <a:buFontTx/>
              <a:buNone/>
              <a:tabLst/>
              <a:defRPr/>
            </a:pPr>
            <a:r>
              <a:rPr lang="en-GB"/>
              <a:t>There is so much to talk about with the topic of sustainability. This training serves as an introduction to start the conversation in your research and encourage you to think about what actions you can take in your research practice. An individual action may seem small, but if we all do something it adds up to something big. Sustainable research practice in some cases can save money and introduce health and safety improvements. </a:t>
            </a:r>
          </a:p>
        </p:txBody>
      </p:sp>
      <p:sp>
        <p:nvSpPr>
          <p:cNvPr id="4" name="Slide Number Placeholder 3"/>
          <p:cNvSpPr>
            <a:spLocks noGrp="1"/>
          </p:cNvSpPr>
          <p:nvPr>
            <p:ph type="sldNum" sz="quarter" idx="5"/>
          </p:nvPr>
        </p:nvSpPr>
        <p:spPr/>
        <p:txBody>
          <a:bodyPr/>
          <a:lstStyle/>
          <a:p>
            <a:fld id="{3B00A267-DCE7-4811-8C17-71E1EED6F826}" type="slidenum">
              <a:rPr lang="en-GB" smtClean="0"/>
              <a:t>2</a:t>
            </a:fld>
            <a:endParaRPr lang="en-GB"/>
          </a:p>
        </p:txBody>
      </p:sp>
    </p:spTree>
    <p:extLst>
      <p:ext uri="{BB962C8B-B14F-4D97-AF65-F5344CB8AC3E}">
        <p14:creationId xmlns:p14="http://schemas.microsoft.com/office/powerpoint/2010/main" val="2458893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ClrTx/>
              <a:buSzTx/>
              <a:buFontTx/>
              <a:buNone/>
              <a:tabLst/>
              <a:defRPr/>
            </a:pPr>
            <a:r>
              <a:rPr lang="en-GB"/>
              <a:t>“The concordat </a:t>
            </a:r>
            <a:r>
              <a:rPr lang="en-GB" sz="1200" b="0" i="0" kern="1200">
                <a:solidFill>
                  <a:schemeClr val="tx1"/>
                </a:solidFill>
                <a:effectLst/>
                <a:latin typeface="+mn-lt"/>
                <a:ea typeface="+mn-ea"/>
                <a:cs typeface="+mn-cs"/>
              </a:rPr>
              <a:t>represents a shared ambition for the UK to continue delivering cutting-edge research, but in a more environmentally responsible and sustainable way.”</a:t>
            </a:r>
            <a:endParaRPr lang="en-GB">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It was co-developed by the UK research and innovation (R&amp;I) sector.</a:t>
            </a:r>
            <a:endParaRPr lang="en-GB" sz="1200" b="0" i="0" kern="1200">
              <a:solidFill>
                <a:schemeClr val="tx1"/>
              </a:solidFill>
              <a:effectLst/>
              <a:latin typeface="+mn-lt"/>
              <a:ea typeface="Calibri" panose="020F0502020204030204"/>
              <a:cs typeface="Calibri" panose="020F0502020204030204"/>
            </a:endParaRPr>
          </a:p>
          <a:p>
            <a:endParaRPr lang="en-GB"/>
          </a:p>
          <a:p>
            <a:r>
              <a:rPr lang="en-GB" sz="1200" b="0" i="0" kern="1200">
                <a:solidFill>
                  <a:schemeClr val="tx1"/>
                </a:solidFill>
                <a:effectLst/>
                <a:latin typeface="+mn-lt"/>
                <a:ea typeface="+mn-ea"/>
                <a:cs typeface="+mn-cs"/>
              </a:rPr>
              <a:t>The aim of the concordat is “to ensure research and innovation continues to play a critical part in understanding how our planet is changing, while helping the sector to act responsibly to protect and promote our environment”</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There are 6 priority areas for delivery.</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The university is a signatory, as are some main funders. This has implications for requirements, and opportunities, when developing grants applications and for daily research practice.</a:t>
            </a:r>
            <a:endParaRPr lang="en-GB">
              <a:ea typeface="Calibri"/>
              <a:cs typeface="Calibri"/>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25</a:t>
            </a:fld>
            <a:endParaRPr lang="en-GB"/>
          </a:p>
        </p:txBody>
      </p:sp>
    </p:spTree>
    <p:extLst>
      <p:ext uri="{BB962C8B-B14F-4D97-AF65-F5344CB8AC3E}">
        <p14:creationId xmlns:p14="http://schemas.microsoft.com/office/powerpoint/2010/main" val="2399064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ea typeface="Calibri"/>
                <a:cs typeface="Calibri"/>
              </a:rPr>
              <a:t>Some of these have a direct impact on us, others affect the community and some have a wider impact.</a:t>
            </a:r>
          </a:p>
        </p:txBody>
      </p:sp>
      <p:sp>
        <p:nvSpPr>
          <p:cNvPr id="4" name="Slide Number Placeholder 3"/>
          <p:cNvSpPr>
            <a:spLocks noGrp="1"/>
          </p:cNvSpPr>
          <p:nvPr>
            <p:ph type="sldNum" sz="quarter" idx="5"/>
          </p:nvPr>
        </p:nvSpPr>
        <p:spPr/>
        <p:txBody>
          <a:bodyPr/>
          <a:lstStyle/>
          <a:p>
            <a:fld id="{3B00A267-DCE7-4811-8C17-71E1EED6F826}" type="slidenum">
              <a:rPr lang="en-GB" smtClean="0"/>
              <a:t>26</a:t>
            </a:fld>
            <a:endParaRPr lang="en-GB"/>
          </a:p>
        </p:txBody>
      </p:sp>
    </p:spTree>
    <p:extLst>
      <p:ext uri="{BB962C8B-B14F-4D97-AF65-F5344CB8AC3E}">
        <p14:creationId xmlns:p14="http://schemas.microsoft.com/office/powerpoint/2010/main" val="2467740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Environmental factors are a primary consideration for sustainable research practice, as they are something within your control/influence.</a:t>
            </a:r>
          </a:p>
          <a:p>
            <a:endParaRPr lang="en-US"/>
          </a:p>
          <a:p>
            <a:r>
              <a:rPr lang="en-GB"/>
              <a:t>The 5Rs is a framework that can be used in research management to reflect on activities such as: </a:t>
            </a:r>
            <a:endParaRPr lang="en-GB">
              <a:ea typeface="Calibri"/>
              <a:cs typeface="Calibri"/>
            </a:endParaRPr>
          </a:p>
          <a:p>
            <a:pPr marL="171450" indent="-171450">
              <a:buFont typeface="Arial"/>
              <a:buChar char="•"/>
            </a:pPr>
            <a:r>
              <a:rPr lang="en-GB"/>
              <a:t>Procurement and Waste</a:t>
            </a:r>
            <a:endParaRPr lang="en-GB">
              <a:ea typeface="Calibri"/>
              <a:cs typeface="Calibri"/>
            </a:endParaRPr>
          </a:p>
          <a:p>
            <a:pPr marL="171450" indent="-171450">
              <a:buFont typeface="Arial"/>
              <a:buChar char="•"/>
            </a:pPr>
            <a:r>
              <a:rPr lang="en-GB"/>
              <a:t>Efficient use of facilities and Infrastructure</a:t>
            </a:r>
            <a:endParaRPr lang="en-GB">
              <a:ea typeface="Calibri"/>
              <a:cs typeface="Calibri"/>
            </a:endParaRPr>
          </a:p>
          <a:p>
            <a:endParaRPr lang="en-GB">
              <a:ea typeface="Calibri"/>
              <a:cs typeface="Calibri"/>
            </a:endParaRPr>
          </a:p>
          <a:p>
            <a:r>
              <a:rPr lang="en-GB">
                <a:ea typeface="Calibri"/>
                <a:cs typeface="Calibri"/>
              </a:rPr>
              <a:t>It is a hierarchy, similar to what you may think about when writing risk assessments, where you look to eliminate, then control hazards.</a:t>
            </a:r>
          </a:p>
          <a:p>
            <a:endParaRPr lang="en-GB">
              <a:ea typeface="Calibri"/>
              <a:cs typeface="Calibri"/>
            </a:endParaRPr>
          </a:p>
          <a:p>
            <a:r>
              <a:rPr lang="en-GB">
                <a:ea typeface="Calibri"/>
                <a:cs typeface="Calibri"/>
              </a:rPr>
              <a:t>In the 5R hierarchy:</a:t>
            </a:r>
          </a:p>
          <a:p>
            <a:r>
              <a:rPr lang="en-GB">
                <a:ea typeface="Calibri"/>
                <a:cs typeface="Calibri"/>
              </a:rPr>
              <a:t>Refuse is the first consideration. Recycling is the approach we take when none of the others are suitable. </a:t>
            </a:r>
          </a:p>
        </p:txBody>
      </p:sp>
      <p:sp>
        <p:nvSpPr>
          <p:cNvPr id="4" name="Slide Number Placeholder 3"/>
          <p:cNvSpPr>
            <a:spLocks noGrp="1"/>
          </p:cNvSpPr>
          <p:nvPr>
            <p:ph type="sldNum" sz="quarter" idx="5"/>
          </p:nvPr>
        </p:nvSpPr>
        <p:spPr/>
        <p:txBody>
          <a:bodyPr/>
          <a:lstStyle/>
          <a:p>
            <a:fld id="{3B00A267-DCE7-4811-8C17-71E1EED6F826}" type="slidenum">
              <a:rPr lang="en-GB" smtClean="0"/>
              <a:t>27</a:t>
            </a:fld>
            <a:endParaRPr lang="en-GB"/>
          </a:p>
        </p:txBody>
      </p:sp>
    </p:spTree>
    <p:extLst>
      <p:ext uri="{BB962C8B-B14F-4D97-AF65-F5344CB8AC3E}">
        <p14:creationId xmlns:p14="http://schemas.microsoft.com/office/powerpoint/2010/main" val="2267211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578A1-9CEA-C4D8-35FE-B1361B5F91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847068-44BB-E879-00AD-60AF06951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7C4AD-6471-7336-2CAB-2E7EAD33427D}"/>
              </a:ext>
            </a:extLst>
          </p:cNvPr>
          <p:cNvSpPr>
            <a:spLocks noGrp="1"/>
          </p:cNvSpPr>
          <p:nvPr>
            <p:ph type="body" idx="1"/>
          </p:nvPr>
        </p:nvSpPr>
        <p:spPr/>
        <p:txBody>
          <a:bodyPr/>
          <a:lstStyle/>
          <a:p>
            <a:pPr marL="0" marR="0" lvl="0" indent="0" algn="l" defTabSz="914400">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Research takes place in different spaces, and we need to consider how to use space efficiently and sustainably. This can mean reorganising and sharing space within a room or department. Research takes place in offices and archives, scientific labs and design studios, in community spaces, sites of geological interest, and more. Research also takes place through collaboration with research partners, such as national facilities, and conferences play an important role for networking and dissemination.</a:t>
            </a:r>
          </a:p>
          <a:p>
            <a:pPr marL="0" marR="0" lvl="0" indent="0" algn="l" defTabSz="914400">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Sustainability considerations:</a:t>
            </a:r>
            <a:endParaRPr lang="en-GB">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t> </a:t>
            </a:r>
            <a:endParaRPr lang="en-GB">
              <a:ea typeface="Calibri"/>
              <a:cs typeface="Calibri"/>
            </a:endParaRPr>
          </a:p>
          <a:p>
            <a:r>
              <a:rPr lang="en-GB"/>
              <a:t>General:</a:t>
            </a:r>
            <a:endParaRPr lang="en-GB">
              <a:ea typeface="Calibri"/>
              <a:cs typeface="Calibri"/>
            </a:endParaRPr>
          </a:p>
          <a:p>
            <a:pPr marL="171450" indent="-171450">
              <a:buFont typeface="Arial" panose="020B0604020202020204" pitchFamily="34" charset="0"/>
              <a:buChar char="•"/>
            </a:pPr>
            <a:r>
              <a:rPr lang="en-GB"/>
              <a:t>Lighting, heating, AC</a:t>
            </a:r>
            <a:endParaRPr lang="en-GB">
              <a:ea typeface="Calibri"/>
              <a:cs typeface="Calibri"/>
            </a:endParaRPr>
          </a:p>
          <a:p>
            <a:pPr marL="171450" indent="-171450">
              <a:buFont typeface="Arial" panose="020B0604020202020204" pitchFamily="34" charset="0"/>
              <a:buChar char="•"/>
            </a:pPr>
            <a:r>
              <a:rPr lang="en-GB"/>
              <a:t>Central provision, Standalone equipment</a:t>
            </a:r>
            <a:endParaRPr lang="en-GB">
              <a:ea typeface="Calibri"/>
              <a:cs typeface="Calibri"/>
            </a:endParaRPr>
          </a:p>
          <a:p>
            <a:pPr marL="171450" indent="-171450">
              <a:buFont typeface="Arial" panose="020B0604020202020204" pitchFamily="34" charset="0"/>
              <a:buChar char="•"/>
            </a:pPr>
            <a:r>
              <a:rPr lang="en-GB"/>
              <a:t>Water for cleaning, hand washing</a:t>
            </a:r>
            <a:endParaRPr lang="en-GB">
              <a:ea typeface="Calibri"/>
              <a:cs typeface="Calibri"/>
            </a:endParaRPr>
          </a:p>
          <a:p>
            <a:endParaRPr lang="en-GB"/>
          </a:p>
          <a:p>
            <a:r>
              <a:rPr lang="en-GB"/>
              <a:t>Office:</a:t>
            </a:r>
            <a:endParaRPr lang="en-GB">
              <a:ea typeface="Calibri"/>
              <a:cs typeface="Calibri"/>
            </a:endParaRPr>
          </a:p>
          <a:p>
            <a:pPr marL="171450" indent="-171450">
              <a:buFont typeface="Arial" panose="020B0604020202020204" pitchFamily="34" charset="0"/>
              <a:buChar char="•"/>
            </a:pPr>
            <a:r>
              <a:rPr lang="en-GB"/>
              <a:t>Computer-based tasks – computer power, standby mode, internet use.</a:t>
            </a:r>
            <a:endParaRPr lang="en-GB">
              <a:ea typeface="Calibri"/>
              <a:cs typeface="Calibri"/>
            </a:endParaRPr>
          </a:p>
          <a:p>
            <a:pPr marL="171450" indent="-171450">
              <a:buFont typeface="Arial" panose="020B0604020202020204" pitchFamily="34" charset="0"/>
              <a:buChar char="•"/>
            </a:pPr>
            <a:r>
              <a:rPr lang="en-GB"/>
              <a:t>Lifecycle of equipment</a:t>
            </a:r>
            <a:endParaRPr lang="en-GB">
              <a:ea typeface="Calibri"/>
              <a:cs typeface="Calibri"/>
            </a:endParaRPr>
          </a:p>
          <a:p>
            <a:pPr marL="171450" indent="-171450">
              <a:buFont typeface="Arial" panose="020B0604020202020204" pitchFamily="34" charset="0"/>
              <a:buChar char="•"/>
            </a:pPr>
            <a:r>
              <a:rPr lang="en-GB"/>
              <a:t>Furniture</a:t>
            </a:r>
            <a:endParaRPr lang="en-GB">
              <a:ea typeface="Calibri"/>
              <a:cs typeface="Calibri"/>
            </a:endParaRPr>
          </a:p>
          <a:p>
            <a:endParaRPr lang="en-GB"/>
          </a:p>
          <a:p>
            <a:r>
              <a:rPr lang="en-GB"/>
              <a:t>Lab / studio:</a:t>
            </a:r>
            <a:endParaRPr lang="en-GB">
              <a:ea typeface="Calibri"/>
              <a:cs typeface="Calibri"/>
            </a:endParaRPr>
          </a:p>
          <a:p>
            <a:pPr marL="171450" indent="-171450">
              <a:buFont typeface="Arial" panose="020B0604020202020204" pitchFamily="34" charset="0"/>
              <a:buChar char="•"/>
            </a:pPr>
            <a:r>
              <a:rPr lang="en-GB"/>
              <a:t>Equipment energy use – cold storage, fume cupboards, biosafety cabinets, ovens</a:t>
            </a:r>
            <a:endParaRPr lang="en-GB">
              <a:ea typeface="Calibri"/>
              <a:cs typeface="Calibri"/>
            </a:endParaRPr>
          </a:p>
          <a:p>
            <a:pPr marL="171450" indent="-171450">
              <a:buFont typeface="Arial" panose="020B0604020202020204" pitchFamily="34" charset="0"/>
              <a:buChar char="•"/>
            </a:pPr>
            <a:r>
              <a:rPr lang="en-GB" sz="1200" b="0" i="0" kern="1200">
                <a:solidFill>
                  <a:schemeClr val="tx1"/>
                </a:solidFill>
                <a:effectLst/>
                <a:latin typeface="+mn-lt"/>
                <a:ea typeface="+mn-ea"/>
                <a:cs typeface="+mn-cs"/>
              </a:rPr>
              <a:t>Energy-use, resource-use and emissions associated with manufacturing and delivering the equipment</a:t>
            </a:r>
            <a:endParaRPr lang="en-GB" sz="1200" b="0" i="0" kern="1200">
              <a:solidFill>
                <a:schemeClr val="tx1"/>
              </a:solidFill>
              <a:effectLst/>
              <a:latin typeface="+mn-lt"/>
              <a:ea typeface="Calibri"/>
              <a:cs typeface="Calibri"/>
            </a:endParaRPr>
          </a:p>
          <a:p>
            <a:pPr marL="171450" indent="-171450">
              <a:buFont typeface="Arial" panose="020B0604020202020204" pitchFamily="34" charset="0"/>
              <a:buChar char="•"/>
            </a:pPr>
            <a:r>
              <a:rPr lang="en-GB" sz="1200" b="0" i="0" kern="1200">
                <a:solidFill>
                  <a:schemeClr val="tx1"/>
                </a:solidFill>
                <a:effectLst/>
                <a:latin typeface="+mn-lt"/>
                <a:ea typeface="+mn-ea"/>
                <a:cs typeface="+mn-cs"/>
              </a:rPr>
              <a:t>Energy use, resources, and emissions from your experiment</a:t>
            </a:r>
            <a:endParaRPr lang="en-GB" sz="1200" b="0" i="0" kern="1200">
              <a:solidFill>
                <a:schemeClr val="tx1"/>
              </a:solidFill>
              <a:effectLst/>
              <a:latin typeface="+mn-lt"/>
              <a:ea typeface="Calibri"/>
              <a:cs typeface="Calibri"/>
            </a:endParaRPr>
          </a:p>
          <a:p>
            <a:pPr marL="171450" indent="-171450">
              <a:buFont typeface="Arial" panose="020B0604020202020204" pitchFamily="34" charset="0"/>
              <a:buChar char="•"/>
            </a:pPr>
            <a:r>
              <a:rPr lang="en-GB" sz="1200" b="0" i="0" kern="1200">
                <a:solidFill>
                  <a:schemeClr val="tx1"/>
                </a:solidFill>
                <a:effectLst/>
                <a:latin typeface="+mn-lt"/>
                <a:ea typeface="+mn-ea"/>
                <a:cs typeface="+mn-cs"/>
              </a:rPr>
              <a:t>Water for cleaning equipment, dishwashers</a:t>
            </a:r>
            <a:endParaRPr lang="en-GB" sz="1200" b="0" i="0" kern="1200">
              <a:solidFill>
                <a:schemeClr val="tx1"/>
              </a:solidFill>
              <a:effectLst/>
              <a:latin typeface="+mn-lt"/>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Waste from consumables and samples that are no longer required</a:t>
            </a:r>
            <a:endParaRPr lang="en-GB">
              <a:ea typeface="Calibri"/>
              <a:cs typeface="Calibri"/>
            </a:endParaRPr>
          </a:p>
          <a:p>
            <a:endParaRPr lang="en-GB" sz="1200" b="0" i="0" kern="1200">
              <a:solidFill>
                <a:schemeClr val="tx1"/>
              </a:solidFill>
              <a:effectLst/>
              <a:latin typeface="+mn-lt"/>
              <a:ea typeface="+mn-ea"/>
              <a:cs typeface="+mn-cs"/>
            </a:endParaRPr>
          </a:p>
          <a:p>
            <a:endParaRPr lang="en-GB"/>
          </a:p>
          <a:p>
            <a:r>
              <a:rPr lang="en-GB"/>
              <a:t>Field (outside sites, community sites, archives etc.):</a:t>
            </a:r>
            <a:endParaRPr lang="en-GB">
              <a:ea typeface="Calibri"/>
              <a:cs typeface="Calibri"/>
            </a:endParaRPr>
          </a:p>
          <a:p>
            <a:pPr marL="171450" indent="-171450">
              <a:buFont typeface="Arial" panose="020B0604020202020204" pitchFamily="34" charset="0"/>
              <a:buChar char="•"/>
            </a:pPr>
            <a:r>
              <a:rPr lang="en-GB"/>
              <a:t>Water for cleaning equipment</a:t>
            </a:r>
            <a:endParaRPr lang="en-GB">
              <a:ea typeface="Calibri"/>
              <a:cs typeface="Calibri"/>
            </a:endParaRPr>
          </a:p>
          <a:p>
            <a:pPr marL="171450" indent="-171450">
              <a:buFont typeface="Arial" panose="020B0604020202020204" pitchFamily="34" charset="0"/>
              <a:buChar char="•"/>
            </a:pPr>
            <a:r>
              <a:rPr lang="en-GB"/>
              <a:t>Energy use of equipment (battery powered?)</a:t>
            </a:r>
            <a:endParaRPr lang="en-GB">
              <a:ea typeface="Calibri"/>
              <a:cs typeface="Calibri"/>
            </a:endParaRPr>
          </a:p>
          <a:p>
            <a:pPr marL="171450" indent="-171450">
              <a:buFont typeface="Arial" panose="020B0604020202020204" pitchFamily="34" charset="0"/>
              <a:buChar char="•"/>
            </a:pPr>
            <a:r>
              <a:rPr lang="en-GB"/>
              <a:t>Travel</a:t>
            </a:r>
            <a:endParaRPr lang="en-GB">
              <a:ea typeface="Calibri"/>
              <a:cs typeface="Calibri"/>
            </a:endParaRPr>
          </a:p>
          <a:p>
            <a:pPr marL="171450" indent="-171450">
              <a:buFont typeface="Arial" panose="020B0604020202020204" pitchFamily="34" charset="0"/>
              <a:buChar char="•"/>
            </a:pPr>
            <a:r>
              <a:rPr lang="en-GB"/>
              <a:t>Waste from consumables and unwanted samples</a:t>
            </a:r>
            <a:endParaRPr lang="en-GB">
              <a:ea typeface="Calibri"/>
              <a:cs typeface="Calibri"/>
            </a:endParaRPr>
          </a:p>
          <a:p>
            <a:endParaRPr lang="en-GB"/>
          </a:p>
          <a:p>
            <a:r>
              <a:rPr lang="en-GB"/>
              <a:t>Collaborations and Conferences:</a:t>
            </a:r>
            <a:endParaRPr lang="en-GB">
              <a:ea typeface="Calibri"/>
              <a:cs typeface="Calibri"/>
            </a:endParaRPr>
          </a:p>
          <a:p>
            <a:pPr marL="171450" indent="-171450">
              <a:buFont typeface="Arial" panose="020B0604020202020204" pitchFamily="34" charset="0"/>
              <a:buChar char="•"/>
            </a:pPr>
            <a:r>
              <a:rPr lang="en-GB"/>
              <a:t>Food and travel choices</a:t>
            </a:r>
            <a:endParaRPr lang="en-GB">
              <a:ea typeface="Calibri"/>
              <a:cs typeface="Calibri"/>
            </a:endParaRPr>
          </a:p>
          <a:p>
            <a:endParaRPr lang="en-GB"/>
          </a:p>
        </p:txBody>
      </p:sp>
      <p:sp>
        <p:nvSpPr>
          <p:cNvPr id="4" name="Slide Number Placeholder 3">
            <a:extLst>
              <a:ext uri="{FF2B5EF4-FFF2-40B4-BE49-F238E27FC236}">
                <a16:creationId xmlns:a16="http://schemas.microsoft.com/office/drawing/2014/main" id="{F71C5906-DCF1-AB4F-7BEC-BC07706620D8}"/>
              </a:ext>
            </a:extLst>
          </p:cNvPr>
          <p:cNvSpPr>
            <a:spLocks noGrp="1"/>
          </p:cNvSpPr>
          <p:nvPr>
            <p:ph type="sldNum" sz="quarter" idx="5"/>
          </p:nvPr>
        </p:nvSpPr>
        <p:spPr/>
        <p:txBody>
          <a:bodyPr/>
          <a:lstStyle/>
          <a:p>
            <a:fld id="{3B00A267-DCE7-4811-8C17-71E1EED6F826}" type="slidenum">
              <a:rPr lang="en-GB" smtClean="0"/>
              <a:t>28</a:t>
            </a:fld>
            <a:endParaRPr lang="en-GB"/>
          </a:p>
        </p:txBody>
      </p:sp>
    </p:spTree>
    <p:extLst>
      <p:ext uri="{BB962C8B-B14F-4D97-AF65-F5344CB8AC3E}">
        <p14:creationId xmlns:p14="http://schemas.microsoft.com/office/powerpoint/2010/main" val="1681914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217A6-C46E-C663-081D-45461BFA1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1B364-4E58-79E2-63C6-42C86F51B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ABB20-AF68-CA18-BBAC-179910133CE9}"/>
              </a:ext>
            </a:extLst>
          </p:cNvPr>
          <p:cNvSpPr>
            <a:spLocks noGrp="1"/>
          </p:cNvSpPr>
          <p:nvPr>
            <p:ph type="body" idx="1"/>
          </p:nvPr>
        </p:nvSpPr>
        <p:spPr/>
        <p:txBody>
          <a:bodyPr/>
          <a:lstStyle/>
          <a:p>
            <a:r>
              <a:rPr lang="en-GB" sz="1200" b="0" i="0" kern="1200">
                <a:solidFill>
                  <a:schemeClr val="tx1"/>
                </a:solidFill>
                <a:effectLst/>
                <a:latin typeface="+mn-lt"/>
                <a:ea typeface="+mn-ea"/>
                <a:cs typeface="+mn-cs"/>
              </a:rPr>
              <a:t>There are several accreditation schemes available for research spaces. LEAF and Green </a:t>
            </a:r>
            <a:r>
              <a:rPr lang="en-GB" sz="1200" b="0" i="0" kern="1200" err="1">
                <a:solidFill>
                  <a:schemeClr val="tx1"/>
                </a:solidFill>
                <a:effectLst/>
                <a:latin typeface="+mn-lt"/>
                <a:ea typeface="+mn-ea"/>
                <a:cs typeface="+mn-cs"/>
              </a:rPr>
              <a:t>DiSC</a:t>
            </a:r>
            <a:r>
              <a:rPr lang="en-GB" sz="1200" b="0" i="0" kern="1200">
                <a:solidFill>
                  <a:schemeClr val="tx1"/>
                </a:solidFill>
                <a:effectLst/>
                <a:latin typeface="+mn-lt"/>
                <a:ea typeface="+mn-ea"/>
                <a:cs typeface="+mn-cs"/>
              </a:rPr>
              <a:t> are the main ones in use at Lancaster University. You may come across others at partner labs/national facilities. For other research spaces you may need to show funders and interested parties that steps have been taken. </a:t>
            </a:r>
            <a:endParaRPr lang="en-GB">
              <a:ea typeface="Calibri"/>
              <a:cs typeface="Calibri"/>
            </a:endParaRPr>
          </a:p>
        </p:txBody>
      </p:sp>
      <p:sp>
        <p:nvSpPr>
          <p:cNvPr id="4" name="Slide Number Placeholder 3">
            <a:extLst>
              <a:ext uri="{FF2B5EF4-FFF2-40B4-BE49-F238E27FC236}">
                <a16:creationId xmlns:a16="http://schemas.microsoft.com/office/drawing/2014/main" id="{CCDEB6C4-7020-348A-814A-02EA9D4D2827}"/>
              </a:ext>
            </a:extLst>
          </p:cNvPr>
          <p:cNvSpPr>
            <a:spLocks noGrp="1"/>
          </p:cNvSpPr>
          <p:nvPr>
            <p:ph type="sldNum" sz="quarter" idx="5"/>
          </p:nvPr>
        </p:nvSpPr>
        <p:spPr/>
        <p:txBody>
          <a:bodyPr/>
          <a:lstStyle/>
          <a:p>
            <a:fld id="{3B00A267-DCE7-4811-8C17-71E1EED6F826}" type="slidenum">
              <a:rPr lang="en-GB" smtClean="0"/>
              <a:t>29</a:t>
            </a:fld>
            <a:endParaRPr lang="en-GB"/>
          </a:p>
        </p:txBody>
      </p:sp>
    </p:spTree>
    <p:extLst>
      <p:ext uri="{BB962C8B-B14F-4D97-AF65-F5344CB8AC3E}">
        <p14:creationId xmlns:p14="http://schemas.microsoft.com/office/powerpoint/2010/main" val="1850356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are several accreditation schemes available for research spaces.</a:t>
            </a:r>
          </a:p>
          <a:p>
            <a:endParaRPr lang="en-GB">
              <a:solidFill>
                <a:srgbClr val="000000"/>
              </a:solidFill>
              <a:ea typeface="Calibri"/>
              <a:cs typeface="Calibri"/>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30</a:t>
            </a:fld>
            <a:endParaRPr lang="en-GB"/>
          </a:p>
        </p:txBody>
      </p:sp>
    </p:spTree>
    <p:extLst>
      <p:ext uri="{BB962C8B-B14F-4D97-AF65-F5344CB8AC3E}">
        <p14:creationId xmlns:p14="http://schemas.microsoft.com/office/powerpoint/2010/main" val="4029931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4D5B7-5C30-BF91-EC52-F236225EE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D122DC-9636-932B-A158-187C694DDC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28308-C349-6E34-B254-5672E17723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E591239-DD4C-F0B1-5856-A1D584575391}"/>
              </a:ext>
            </a:extLst>
          </p:cNvPr>
          <p:cNvSpPr>
            <a:spLocks noGrp="1"/>
          </p:cNvSpPr>
          <p:nvPr>
            <p:ph type="sldNum" sz="quarter" idx="5"/>
          </p:nvPr>
        </p:nvSpPr>
        <p:spPr/>
        <p:txBody>
          <a:bodyPr/>
          <a:lstStyle/>
          <a:p>
            <a:fld id="{3B00A267-DCE7-4811-8C17-71E1EED6F826}" type="slidenum">
              <a:rPr lang="en-GB" smtClean="0"/>
              <a:t>31</a:t>
            </a:fld>
            <a:endParaRPr lang="en-GB"/>
          </a:p>
        </p:txBody>
      </p:sp>
    </p:spTree>
    <p:extLst>
      <p:ext uri="{BB962C8B-B14F-4D97-AF65-F5344CB8AC3E}">
        <p14:creationId xmlns:p14="http://schemas.microsoft.com/office/powerpoint/2010/main" val="4210570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32</a:t>
            </a:fld>
            <a:endParaRPr lang="en-GB"/>
          </a:p>
        </p:txBody>
      </p:sp>
    </p:spTree>
    <p:extLst>
      <p:ext uri="{BB962C8B-B14F-4D97-AF65-F5344CB8AC3E}">
        <p14:creationId xmlns:p14="http://schemas.microsoft.com/office/powerpoint/2010/main" val="2718717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33</a:t>
            </a:fld>
            <a:endParaRPr lang="en-GB"/>
          </a:p>
        </p:txBody>
      </p:sp>
    </p:spTree>
    <p:extLst>
      <p:ext uri="{BB962C8B-B14F-4D97-AF65-F5344CB8AC3E}">
        <p14:creationId xmlns:p14="http://schemas.microsoft.com/office/powerpoint/2010/main" val="410663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ClrTx/>
              <a:buSzTx/>
              <a:buFontTx/>
              <a:buNone/>
              <a:tabLst/>
              <a:defRPr/>
            </a:pPr>
            <a:r>
              <a:rPr lang="en-GB"/>
              <a:t>We will now look at some themes impacting sustainable research practice.</a:t>
            </a:r>
          </a:p>
          <a:p>
            <a:pPr marL="0" marR="0" lvl="0" indent="0" algn="l" defTabSz="914400">
              <a:lnSpc>
                <a:spcPct val="100000"/>
              </a:lnSpc>
              <a:spcBef>
                <a:spcPts val="0"/>
              </a:spcBef>
              <a:spcAft>
                <a:spcPts val="0"/>
              </a:spcAft>
              <a:buClrTx/>
              <a:buSzTx/>
              <a:buFontTx/>
              <a:buNone/>
              <a:tabLst/>
              <a:defRPr/>
            </a:pPr>
            <a:endParaRPr lang="en-GB">
              <a:ea typeface="Calibri" panose="020F0502020204030204"/>
              <a:cs typeface="Calibri" panose="020F0502020204030204"/>
            </a:endParaRPr>
          </a:p>
          <a:p>
            <a:pPr marL="0" marR="0" lvl="0" indent="0" algn="l" defTabSz="914400">
              <a:lnSpc>
                <a:spcPct val="100000"/>
              </a:lnSpc>
              <a:spcBef>
                <a:spcPts val="0"/>
              </a:spcBef>
              <a:spcAft>
                <a:spcPts val="0"/>
              </a:spcAft>
              <a:buClrTx/>
              <a:buSzTx/>
              <a:buFontTx/>
              <a:buNone/>
              <a:tabLst/>
              <a:defRPr/>
            </a:pPr>
            <a:r>
              <a:rPr lang="en-GB">
                <a:ea typeface="Calibri" panose="020F0502020204030204"/>
                <a:cs typeface="Calibri" panose="020F0502020204030204"/>
              </a:rPr>
              <a:t>With a snapshot of ideas and considerations.  </a:t>
            </a:r>
          </a:p>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34</a:t>
            </a:fld>
            <a:endParaRPr lang="en-GB"/>
          </a:p>
        </p:txBody>
      </p:sp>
    </p:spTree>
    <p:extLst>
      <p:ext uri="{BB962C8B-B14F-4D97-AF65-F5344CB8AC3E}">
        <p14:creationId xmlns:p14="http://schemas.microsoft.com/office/powerpoint/2010/main" val="2731800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purpose of this training is to promote thinking about the different ways that sustainability can be embedded into research practice, and how you can share examples of good practice and seek ideas to address specific issues.</a:t>
            </a:r>
            <a:endParaRPr lang="en-GB">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3</a:t>
            </a:fld>
            <a:endParaRPr lang="en-GB"/>
          </a:p>
        </p:txBody>
      </p:sp>
    </p:spTree>
    <p:extLst>
      <p:ext uri="{BB962C8B-B14F-4D97-AF65-F5344CB8AC3E}">
        <p14:creationId xmlns:p14="http://schemas.microsoft.com/office/powerpoint/2010/main" val="1866168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Water use is tied into carbon emissions. Energy is used to treat and transport to the taps – this process is then repeated as wastewater is then treated, transported…</a:t>
            </a:r>
          </a:p>
          <a:p>
            <a:r>
              <a:rPr lang="en-GB">
                <a:hlinkClick r:id="rId3"/>
              </a:rPr>
              <a:t>How we provide clean water | United Utilities</a:t>
            </a:r>
            <a:endParaRPr lang="en-GB"/>
          </a:p>
          <a:p>
            <a:endParaRPr lang="en-GB">
              <a:ea typeface="Calibri" panose="020F0502020204030204"/>
              <a:cs typeface="Calibri" panose="020F0502020204030204"/>
            </a:endParaRPr>
          </a:p>
          <a:p>
            <a:r>
              <a:rPr lang="en-GB">
                <a:solidFill>
                  <a:srgbClr val="000000"/>
                </a:solidFill>
              </a:rPr>
              <a:t>In 2025 the </a:t>
            </a:r>
            <a:r>
              <a:rPr lang="en-GB" err="1">
                <a:solidFill>
                  <a:srgbClr val="000000"/>
                </a:solidFill>
              </a:rPr>
              <a:t>NorthWest</a:t>
            </a:r>
            <a:r>
              <a:rPr lang="en-GB">
                <a:solidFill>
                  <a:srgbClr val="000000"/>
                </a:solidFill>
              </a:rPr>
              <a:t> experienced drought after the driest start to spring in 69 years, and rain was insufficient to reverse. River flows declined, groundwater levels lowered, and reservoirs were significantly lower than usual. </a:t>
            </a:r>
            <a:endParaRPr lang="en-GB">
              <a:solidFill>
                <a:srgbClr val="444444"/>
              </a:solidFill>
            </a:endParaRPr>
          </a:p>
          <a:p>
            <a:r>
              <a:rPr lang="en-GB">
                <a:solidFill>
                  <a:srgbClr val="000000"/>
                </a:solidFill>
              </a:rPr>
              <a:t>Whilst droughts are part of natural weather patterns, climate change and our growing use of water can lead to water shortages and environmental damage.</a:t>
            </a:r>
            <a:endParaRPr lang="en-GB"/>
          </a:p>
          <a:p>
            <a:endParaRPr lang="en-GB">
              <a:solidFill>
                <a:srgbClr val="000000"/>
              </a:solidFill>
            </a:endParaRPr>
          </a:p>
          <a:p>
            <a:r>
              <a:rPr lang="en-GB">
                <a:solidFill>
                  <a:srgbClr val="000000"/>
                </a:solidFill>
                <a:ea typeface="Calibri"/>
                <a:cs typeface="Calibri"/>
              </a:rPr>
              <a:t>Every drop c</a:t>
            </a:r>
            <a:r>
              <a:rPr lang="en-GB">
                <a:ea typeface="Calibri"/>
                <a:cs typeface="Calibri"/>
              </a:rPr>
              <a:t>ounts. A </a:t>
            </a:r>
            <a:r>
              <a:rPr lang="en-GB"/>
              <a:t>tap that drips 30 ml of water every minute can waste 15,768 litres of water a year</a:t>
            </a:r>
            <a:r>
              <a:rPr lang="en-GB">
                <a:ea typeface="Calibri"/>
                <a:cs typeface="Calibri"/>
              </a:rPr>
              <a:t>, and is a flooding risk. (</a:t>
            </a:r>
            <a:r>
              <a:rPr lang="en-GB">
                <a:hlinkClick r:id="rId4"/>
              </a:rPr>
              <a:t>How much is that drip really costing you?</a:t>
            </a:r>
            <a:r>
              <a:rPr lang="en-GB">
                <a:ea typeface="Calibri"/>
                <a:cs typeface="Calibri"/>
              </a:rPr>
              <a:t>)</a:t>
            </a:r>
          </a:p>
          <a:p>
            <a:endParaRPr lang="en-GB">
              <a:solidFill>
                <a:srgbClr val="000000"/>
              </a:solidFill>
            </a:endParaRPr>
          </a:p>
          <a:p>
            <a:r>
              <a:rPr lang="en-GB">
                <a:solidFill>
                  <a:srgbClr val="222222"/>
                </a:solidFill>
              </a:rPr>
              <a:t>Some equipment that uses a continuous flow water can be switched for alternatives or used with a recirculating pump.</a:t>
            </a:r>
            <a:endParaRPr lang="en-GB"/>
          </a:p>
          <a:p>
            <a:endParaRPr lang="en-GB"/>
          </a:p>
          <a:p>
            <a:endParaRPr lang="en-GB">
              <a:ea typeface="Calibri"/>
              <a:cs typeface="Calibri"/>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35</a:t>
            </a:fld>
            <a:endParaRPr lang="en-GB"/>
          </a:p>
        </p:txBody>
      </p:sp>
    </p:spTree>
    <p:extLst>
      <p:ext uri="{BB962C8B-B14F-4D97-AF65-F5344CB8AC3E}">
        <p14:creationId xmlns:p14="http://schemas.microsoft.com/office/powerpoint/2010/main" val="1866486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Equipment settings:</a:t>
            </a:r>
          </a:p>
          <a:p>
            <a:r>
              <a:rPr lang="en-GB" sz="1200" b="0" i="0" kern="1200">
                <a:solidFill>
                  <a:schemeClr val="tx1"/>
                </a:solidFill>
                <a:effectLst/>
                <a:latin typeface="+mn-lt"/>
                <a:ea typeface="+mn-ea"/>
                <a:cs typeface="+mn-cs"/>
              </a:rPr>
              <a:t>For research sometimes specific (possibly extreme) temperature settings are required for an experiment or to maintain equipment, for example ultra low temperature physics, variable temperature studies in chemistry, controlled environment plant growth rooms in LEC. </a:t>
            </a:r>
          </a:p>
          <a:p>
            <a:r>
              <a:rPr lang="en-GB" sz="1200" b="0" i="0" kern="1200">
                <a:solidFill>
                  <a:schemeClr val="tx1"/>
                </a:solidFill>
                <a:effectLst/>
                <a:latin typeface="+mn-lt"/>
                <a:ea typeface="+mn-ea"/>
                <a:cs typeface="+mn-cs"/>
              </a:rPr>
              <a:t>In the general management of equipment, it maybe possible to change the settings to save energy whilst still providing a suitable environment. For example, where consumables and samples are stored in fridges and freezers, by changing a freezer setting from -80°C to -70°C the energy usage is reduced by 25 to 30%.</a:t>
            </a:r>
          </a:p>
          <a:p>
            <a:endParaRPr lang="en-GB">
              <a:solidFill>
                <a:srgbClr val="202329"/>
              </a:solidFill>
              <a:ea typeface="Calibri"/>
              <a:cs typeface="Calibri"/>
            </a:endParaRPr>
          </a:p>
          <a:p>
            <a:r>
              <a:rPr lang="en-GB">
                <a:solidFill>
                  <a:srgbClr val="404040"/>
                </a:solidFill>
              </a:rPr>
              <a:t>As well as cold storage, efficient operation of fume cupboards, and biosafety cabinets is needed.</a:t>
            </a:r>
          </a:p>
          <a:p>
            <a:endParaRPr lang="en-GB">
              <a:solidFill>
                <a:srgbClr val="404040"/>
              </a:solidFill>
            </a:endParaRPr>
          </a:p>
          <a:p>
            <a:r>
              <a:rPr lang="en-GB">
                <a:solidFill>
                  <a:srgbClr val="404040"/>
                </a:solidFill>
              </a:rPr>
              <a:t>End of day routine:</a:t>
            </a:r>
          </a:p>
          <a:p>
            <a:r>
              <a:rPr lang="en-GB"/>
              <a:t>Good habits such as an end of day routine to ensure equipment that can be turned off has been.</a:t>
            </a:r>
          </a:p>
          <a:p>
            <a:endParaRPr lang="en-GB"/>
          </a:p>
          <a:p>
            <a:r>
              <a:rPr lang="en-GB"/>
              <a:t>Signage:</a:t>
            </a:r>
          </a:p>
          <a:p>
            <a:r>
              <a:rPr lang="en-GB">
                <a:solidFill>
                  <a:srgbClr val="222222"/>
                </a:solidFill>
              </a:rPr>
              <a:t>Whilst it is important to turn off equipment that is not in use to save energy, it is also important not to turn off equipment that is in use (</a:t>
            </a:r>
            <a:r>
              <a:rPr lang="en-GB" i="1">
                <a:solidFill>
                  <a:srgbClr val="222222"/>
                </a:solidFill>
              </a:rPr>
              <a:t>e.g.</a:t>
            </a:r>
            <a:r>
              <a:rPr lang="en-GB">
                <a:solidFill>
                  <a:srgbClr val="222222"/>
                </a:solidFill>
              </a:rPr>
              <a:t>, multi day experiment). Signage such as overnight safety forms detailing the in-use dates, and labelling on plugs for equipment such as freezers, can optimise management whilst avoiding conflict.</a:t>
            </a:r>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36</a:t>
            </a:fld>
            <a:endParaRPr lang="en-GB"/>
          </a:p>
        </p:txBody>
      </p:sp>
    </p:spTree>
    <p:extLst>
      <p:ext uri="{BB962C8B-B14F-4D97-AF65-F5344CB8AC3E}">
        <p14:creationId xmlns:p14="http://schemas.microsoft.com/office/powerpoint/2010/main" val="768444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 is important that waste is sorted correctly so that materials that can be are recovered and only minimal waste goes to the landfill/incinerator. Something you identify as waste from your work may be a resource for someone else’s research.</a:t>
            </a:r>
            <a:endParaRPr lang="en-US"/>
          </a:p>
          <a:p>
            <a:endParaRPr lang="en-GB"/>
          </a:p>
          <a:p>
            <a:r>
              <a:rPr lang="en-GB" sz="1200" b="0" i="0" kern="1200">
                <a:solidFill>
                  <a:schemeClr val="tx1"/>
                </a:solidFill>
                <a:effectLst/>
                <a:latin typeface="+mn-lt"/>
                <a:ea typeface="+mn-ea"/>
                <a:cs typeface="+mn-cs"/>
              </a:rPr>
              <a:t>For those working with chemicals the waste stream needs to be identified before you use them.</a:t>
            </a:r>
            <a:endParaRPr lang="en-GB"/>
          </a:p>
          <a:p>
            <a:endParaRPr lang="en-GB"/>
          </a:p>
          <a:p>
            <a:r>
              <a:rPr lang="en-GB" sz="1200" b="0" i="0" kern="1200">
                <a:solidFill>
                  <a:schemeClr val="tx1"/>
                </a:solidFill>
                <a:effectLst/>
                <a:latin typeface="+mn-lt"/>
                <a:ea typeface="+mn-ea"/>
                <a:cs typeface="+mn-cs"/>
              </a:rPr>
              <a:t>Signage and individual behaviour contribute to how well waste management is actioned. </a:t>
            </a:r>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37</a:t>
            </a:fld>
            <a:endParaRPr lang="en-GB"/>
          </a:p>
        </p:txBody>
      </p:sp>
    </p:spTree>
    <p:extLst>
      <p:ext uri="{BB962C8B-B14F-4D97-AF65-F5344CB8AC3E}">
        <p14:creationId xmlns:p14="http://schemas.microsoft.com/office/powerpoint/2010/main" val="349927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Whilst main reporting may be done at an institutional level, you can share and seek sustainable actions through your research networks and conferences. </a:t>
            </a:r>
          </a:p>
          <a:p>
            <a:endParaRPr lang="en-GB" sz="1200" b="0" i="0" kern="1200">
              <a:solidFill>
                <a:schemeClr val="tx1"/>
              </a:solidFill>
              <a:effectLst/>
              <a:latin typeface="+mn-lt"/>
              <a:ea typeface="+mn-ea"/>
              <a:cs typeface="+mn-cs"/>
            </a:endParaRPr>
          </a:p>
          <a:p>
            <a:r>
              <a:rPr lang="en-GB">
                <a:solidFill>
                  <a:srgbClr val="222222"/>
                </a:solidFill>
              </a:rPr>
              <a:t>Both quantitative </a:t>
            </a:r>
            <a:r>
              <a:rPr lang="en-GB" b="0" i="0" kern="1200">
                <a:solidFill>
                  <a:srgbClr val="222222"/>
                </a:solidFill>
                <a:effectLst/>
              </a:rPr>
              <a:t>and </a:t>
            </a:r>
            <a:r>
              <a:rPr lang="en-GB">
                <a:solidFill>
                  <a:srgbClr val="222222"/>
                </a:solidFill>
              </a:rPr>
              <a:t>qualitative data is important to capture as not all actions can be readily recorded numerically</a:t>
            </a:r>
            <a:r>
              <a:rPr lang="en-GB" b="0" i="0" kern="1200">
                <a:solidFill>
                  <a:srgbClr val="222222"/>
                </a:solidFill>
                <a:effectLst/>
              </a:rPr>
              <a:t>.</a:t>
            </a:r>
            <a:endParaRPr lang="en-GB">
              <a:solidFill>
                <a:srgbClr val="222222"/>
              </a:solidFill>
              <a:ea typeface="Calibri"/>
              <a:cs typeface="Calibri"/>
            </a:endParaRPr>
          </a:p>
          <a:p>
            <a:endParaRPr lang="en-GB"/>
          </a:p>
          <a:p>
            <a:r>
              <a:rPr lang="en-GB"/>
              <a:t>Maintaining consumable inventories means that you buy what you need and avoid duplication. Equipment logs enable you to review usage levels of equipment and to identify sharing opportunities.  </a:t>
            </a:r>
          </a:p>
        </p:txBody>
      </p:sp>
      <p:sp>
        <p:nvSpPr>
          <p:cNvPr id="4" name="Slide Number Placeholder 3"/>
          <p:cNvSpPr>
            <a:spLocks noGrp="1"/>
          </p:cNvSpPr>
          <p:nvPr>
            <p:ph type="sldNum" sz="quarter" idx="5"/>
          </p:nvPr>
        </p:nvSpPr>
        <p:spPr/>
        <p:txBody>
          <a:bodyPr/>
          <a:lstStyle/>
          <a:p>
            <a:fld id="{3B00A267-DCE7-4811-8C17-71E1EED6F826}" type="slidenum">
              <a:rPr lang="en-GB" smtClean="0"/>
              <a:t>38</a:t>
            </a:fld>
            <a:endParaRPr lang="en-GB"/>
          </a:p>
        </p:txBody>
      </p:sp>
    </p:spTree>
    <p:extLst>
      <p:ext uri="{BB962C8B-B14F-4D97-AF65-F5344CB8AC3E}">
        <p14:creationId xmlns:p14="http://schemas.microsoft.com/office/powerpoint/2010/main" val="4273126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8A02B-4896-F548-32EC-253003A55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692B4-8C5F-08AB-9C09-E37EDB1DDB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FB6489-35EA-BD7B-84BE-34E9F0EE482E}"/>
              </a:ext>
            </a:extLst>
          </p:cNvPr>
          <p:cNvSpPr>
            <a:spLocks noGrp="1"/>
          </p:cNvSpPr>
          <p:nvPr>
            <p:ph type="body" idx="1"/>
          </p:nvPr>
        </p:nvSpPr>
        <p:spPr/>
        <p:txBody>
          <a:bodyPr/>
          <a:lstStyle/>
          <a:p>
            <a:r>
              <a:rPr lang="en-GB"/>
              <a:t>Lastly, travel.</a:t>
            </a:r>
          </a:p>
          <a:p>
            <a:endParaRPr lang="en-GB"/>
          </a:p>
          <a:p>
            <a:r>
              <a:rPr lang="en-GB"/>
              <a:t>Train travel has reduced carbon emissions compared to flying and is preferred for UK and north Europe travel.</a:t>
            </a:r>
            <a:endParaRPr lang="en-GB">
              <a:ea typeface="Calibri"/>
              <a:cs typeface="Calibri"/>
            </a:endParaRPr>
          </a:p>
          <a:p>
            <a:endParaRPr lang="en-GB"/>
          </a:p>
          <a:p>
            <a:r>
              <a:rPr lang="en-GB"/>
              <a:t>A decision tree is available to assist you in making travel choices: </a:t>
            </a:r>
            <a:r>
              <a:rPr lang="en-GB">
                <a:hlinkClick r:id="rId3"/>
              </a:rPr>
              <a:t>Decision Tree</a:t>
            </a:r>
            <a:r>
              <a:rPr lang="en-GB"/>
              <a:t>.</a:t>
            </a:r>
            <a:endParaRPr lang="en-GB">
              <a:ea typeface="Calibri"/>
              <a:cs typeface="Calibri"/>
            </a:endParaRPr>
          </a:p>
          <a:p>
            <a:endParaRPr lang="en-GB"/>
          </a:p>
          <a:p>
            <a:r>
              <a:rPr lang="en-GB">
                <a:solidFill>
                  <a:srgbClr val="222222"/>
                </a:solidFill>
              </a:rPr>
              <a:t>After other approaches to reduce or avoid carbon emission have been considered, as a last resort, it may be appropriate to consider a certified offsetting scheme.</a:t>
            </a:r>
            <a:endParaRPr lang="en-GB"/>
          </a:p>
        </p:txBody>
      </p:sp>
      <p:sp>
        <p:nvSpPr>
          <p:cNvPr id="4" name="Slide Number Placeholder 3">
            <a:extLst>
              <a:ext uri="{FF2B5EF4-FFF2-40B4-BE49-F238E27FC236}">
                <a16:creationId xmlns:a16="http://schemas.microsoft.com/office/drawing/2014/main" id="{9BD4DAF8-285E-672D-A4A9-4DFE962960DC}"/>
              </a:ext>
            </a:extLst>
          </p:cNvPr>
          <p:cNvSpPr>
            <a:spLocks noGrp="1"/>
          </p:cNvSpPr>
          <p:nvPr>
            <p:ph type="sldNum" sz="quarter" idx="5"/>
          </p:nvPr>
        </p:nvSpPr>
        <p:spPr/>
        <p:txBody>
          <a:bodyPr/>
          <a:lstStyle/>
          <a:p>
            <a:fld id="{3B00A267-DCE7-4811-8C17-71E1EED6F826}" type="slidenum">
              <a:rPr lang="en-GB" smtClean="0"/>
              <a:t>39</a:t>
            </a:fld>
            <a:endParaRPr lang="en-GB"/>
          </a:p>
        </p:txBody>
      </p:sp>
    </p:spTree>
    <p:extLst>
      <p:ext uri="{BB962C8B-B14F-4D97-AF65-F5344CB8AC3E}">
        <p14:creationId xmlns:p14="http://schemas.microsoft.com/office/powerpoint/2010/main" val="2198365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Making decisions is a balancing act of different considerations.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ea typeface="Calibri"/>
              <a:cs typeface="Calibri"/>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40</a:t>
            </a:fld>
            <a:endParaRPr lang="en-GB"/>
          </a:p>
        </p:txBody>
      </p:sp>
    </p:spTree>
    <p:extLst>
      <p:ext uri="{BB962C8B-B14F-4D97-AF65-F5344CB8AC3E}">
        <p14:creationId xmlns:p14="http://schemas.microsoft.com/office/powerpoint/2010/main" val="3114315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Improved efficiency. If you put more effort into developing good methodology, this leads to less mistakes, less wasted time and money, and less wasted resources. </a:t>
            </a:r>
            <a:endParaRPr lang="en-US"/>
          </a:p>
        </p:txBody>
      </p:sp>
      <p:sp>
        <p:nvSpPr>
          <p:cNvPr id="4" name="Slide Number Placeholder 3"/>
          <p:cNvSpPr>
            <a:spLocks noGrp="1"/>
          </p:cNvSpPr>
          <p:nvPr>
            <p:ph type="sldNum" sz="quarter" idx="5"/>
          </p:nvPr>
        </p:nvSpPr>
        <p:spPr/>
        <p:txBody>
          <a:bodyPr/>
          <a:lstStyle/>
          <a:p>
            <a:fld id="{3B00A267-DCE7-4811-8C17-71E1EED6F826}" type="slidenum">
              <a:rPr lang="en-GB" smtClean="0"/>
              <a:t>41</a:t>
            </a:fld>
            <a:endParaRPr lang="en-GB"/>
          </a:p>
        </p:txBody>
      </p:sp>
    </p:spTree>
    <p:extLst>
      <p:ext uri="{BB962C8B-B14F-4D97-AF65-F5344CB8AC3E}">
        <p14:creationId xmlns:p14="http://schemas.microsoft.com/office/powerpoint/2010/main" val="3306984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FF89-F773-6221-4641-D5D54E8C5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8887C-5708-6C30-60D3-E092EE922F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73B40-B4FE-DD33-8321-B722A617966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7A77335-950F-271D-EFE8-3C13383BA226}"/>
              </a:ext>
            </a:extLst>
          </p:cNvPr>
          <p:cNvSpPr>
            <a:spLocks noGrp="1"/>
          </p:cNvSpPr>
          <p:nvPr>
            <p:ph type="sldNum" sz="quarter" idx="10"/>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1675722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a:solidFill>
                  <a:schemeClr val="tx1"/>
                </a:solidFill>
                <a:effectLst/>
                <a:latin typeface="+mn-lt"/>
                <a:ea typeface="+mn-ea"/>
                <a:cs typeface="+mn-cs"/>
              </a:rPr>
              <a:t>We will now look at some examples of actions that have been taken by researchers at Lancaster University.</a:t>
            </a:r>
            <a:endParaRPr lang="en-GB">
              <a:ea typeface="Calibri" panose="020F0502020204030204"/>
              <a:cs typeface="Calibri" panose="020F0502020204030204"/>
            </a:endParaRPr>
          </a:p>
          <a:p>
            <a:pPr lvl="0"/>
            <a:endParaRPr lang="en-GB" sz="1200" kern="1200">
              <a:solidFill>
                <a:schemeClr val="tx1"/>
              </a:solidFill>
              <a:effectLst/>
              <a:latin typeface="+mn-lt"/>
              <a:ea typeface="+mn-ea"/>
              <a:cs typeface="+mn-cs"/>
            </a:endParaRPr>
          </a:p>
          <a:p>
            <a:pPr lvl="0"/>
            <a:r>
              <a:rPr lang="en-GB" sz="1200" kern="1200">
                <a:solidFill>
                  <a:schemeClr val="tx1"/>
                </a:solidFill>
                <a:effectLst/>
                <a:latin typeface="+mn-lt"/>
                <a:ea typeface="+mn-ea"/>
                <a:cs typeface="+mn-cs"/>
              </a:rPr>
              <a:t>Business travel is a significant sustainability challenge.</a:t>
            </a:r>
            <a:endParaRPr lang="en-GB" sz="1200" kern="1200">
              <a:solidFill>
                <a:schemeClr val="tx1"/>
              </a:solidFill>
              <a:effectLst/>
              <a:latin typeface="+mn-lt"/>
              <a:ea typeface="Calibri"/>
              <a:cs typeface="Calibri"/>
            </a:endParaRPr>
          </a:p>
          <a:p>
            <a:pPr lvl="0"/>
            <a:r>
              <a:rPr lang="en-GB" sz="1200" kern="1200">
                <a:solidFill>
                  <a:schemeClr val="tx1"/>
                </a:solidFill>
                <a:effectLst/>
                <a:latin typeface="+mn-lt"/>
                <a:ea typeface="+mn-ea"/>
                <a:cs typeface="+mn-cs"/>
              </a:rPr>
              <a:t>Challenges can include funding for low carbon methods and time available for the journey.</a:t>
            </a:r>
            <a:endParaRPr lang="en-GB" sz="1200" kern="1200">
              <a:solidFill>
                <a:schemeClr val="tx1"/>
              </a:solidFill>
              <a:effectLst/>
              <a:latin typeface="+mn-lt"/>
              <a:ea typeface="Calibri"/>
              <a:cs typeface="Calibri"/>
            </a:endParaRPr>
          </a:p>
          <a:p>
            <a:pPr lvl="0"/>
            <a:endParaRPr lang="en-GB" sz="1200" kern="1200">
              <a:solidFill>
                <a:schemeClr val="tx1"/>
              </a:solidFill>
              <a:effectLst/>
              <a:latin typeface="+mn-lt"/>
              <a:ea typeface="+mn-ea"/>
              <a:cs typeface="+mn-cs"/>
            </a:endParaRPr>
          </a:p>
          <a:p>
            <a:pPr lvl="0"/>
            <a:r>
              <a:rPr lang="en-GB" sz="1200" kern="1200">
                <a:solidFill>
                  <a:schemeClr val="tx1"/>
                </a:solidFill>
                <a:effectLst/>
                <a:latin typeface="+mn-lt"/>
                <a:ea typeface="+mn-ea"/>
                <a:cs typeface="+mn-cs"/>
              </a:rPr>
              <a:t>Flying indirect</a:t>
            </a:r>
            <a:endParaRPr lang="en-GB" sz="1200" kern="1200">
              <a:solidFill>
                <a:schemeClr val="tx1"/>
              </a:solidFill>
              <a:effectLst/>
              <a:latin typeface="+mn-lt"/>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Cameron Patterson an Early Career Researcher from Physics needed to go to San Francisco for a vital conference so instead of flying direct, he flew to Ottawa, Canada and got the train across USA to San Franscisco, stopping twice in Chicago and Denver to do physics talks and meet other researchers. He funded the trip by writing for a physics magazine about the travel journey and the Global Advancement Fund from the University.</a:t>
            </a:r>
            <a:endParaRPr lang="en-GB" sz="1200" kern="1200">
              <a:solidFill>
                <a:schemeClr val="tx1"/>
              </a:solidFill>
              <a:effectLst/>
              <a:latin typeface="+mn-lt"/>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a:solidFill>
                <a:schemeClr val="tx1"/>
              </a:solidFill>
              <a:effectLst/>
              <a:latin typeface="+mn-lt"/>
              <a:ea typeface="+mn-ea"/>
              <a:cs typeface="+mn-cs"/>
            </a:endParaRPr>
          </a:p>
          <a:p>
            <a:pPr>
              <a:defRPr/>
            </a:pPr>
            <a:r>
              <a:rPr lang="en-GB"/>
              <a:t>Cameron Patterson, C</a:t>
            </a:r>
            <a:r>
              <a:rPr lang="en-GB">
                <a:solidFill>
                  <a:srgbClr val="2A2A2A"/>
                </a:solidFill>
              </a:rPr>
              <a:t>ameron Patterson: Riding the rails to AGU, </a:t>
            </a:r>
            <a:r>
              <a:rPr lang="en-GB" i="1">
                <a:solidFill>
                  <a:srgbClr val="2A2A2A"/>
                </a:solidFill>
              </a:rPr>
              <a:t>Astronomy &amp; Geophysics</a:t>
            </a:r>
            <a:r>
              <a:rPr lang="en-GB">
                <a:solidFill>
                  <a:srgbClr val="2A2A2A"/>
                </a:solidFill>
              </a:rPr>
              <a:t>, Volume 64(1), Feb 2023</a:t>
            </a:r>
            <a:r>
              <a:rPr lang="en-GB" b="1">
                <a:solidFill>
                  <a:srgbClr val="2A2A2A"/>
                </a:solidFill>
              </a:rPr>
              <a:t> </a:t>
            </a:r>
            <a:r>
              <a:rPr lang="en-GB">
                <a:solidFill>
                  <a:srgbClr val="006FB7"/>
                </a:solidFill>
                <a:hlinkClick r:id="rId3"/>
              </a:rPr>
              <a:t>https://doi.org/10.1093/astrogeo/atac096</a:t>
            </a:r>
            <a:endParaRPr lang="en-GB">
              <a:ea typeface="Calibri"/>
              <a:cs typeface="Calibri"/>
            </a:endParaRPr>
          </a:p>
          <a:p>
            <a:pPr>
              <a:defRPr/>
            </a:pPr>
            <a:r>
              <a:rPr lang="en-GB"/>
              <a:t>Cameron Patterson, Wha</a:t>
            </a:r>
            <a:r>
              <a:rPr lang="en-GB">
                <a:solidFill>
                  <a:srgbClr val="000000"/>
                </a:solidFill>
              </a:rPr>
              <a:t>t a way to AGU, </a:t>
            </a:r>
            <a:r>
              <a:rPr lang="en-GB" i="1">
                <a:solidFill>
                  <a:srgbClr val="2A2A2A"/>
                </a:solidFill>
              </a:rPr>
              <a:t>Astronomy &amp; Geophysics</a:t>
            </a:r>
            <a:r>
              <a:rPr lang="en-GB">
                <a:solidFill>
                  <a:srgbClr val="2A2A2A"/>
                </a:solidFill>
              </a:rPr>
              <a:t>, Volume 64(2), Apr 2023</a:t>
            </a:r>
            <a:r>
              <a:rPr lang="en-GB">
                <a:solidFill>
                  <a:srgbClr val="000000"/>
                </a:solidFill>
              </a:rPr>
              <a:t> </a:t>
            </a:r>
            <a:r>
              <a:rPr lang="en-GB">
                <a:solidFill>
                  <a:srgbClr val="006FB7"/>
                </a:solidFill>
                <a:hlinkClick r:id="rId4"/>
              </a:rPr>
              <a:t>https://doi.org/10.1093/astrogeo/atad016</a:t>
            </a:r>
            <a:endParaRPr lang="en-GB"/>
          </a:p>
          <a:p>
            <a:pPr>
              <a:defRPr/>
            </a:pPr>
            <a:r>
              <a:rPr lang="en-GB"/>
              <a:t>Cameron Patterson, Travellin</a:t>
            </a:r>
            <a:r>
              <a:rPr lang="en-GB">
                <a:solidFill>
                  <a:srgbClr val="2A2A2A"/>
                </a:solidFill>
              </a:rPr>
              <a:t>g in style to AGU, </a:t>
            </a:r>
            <a:r>
              <a:rPr lang="en-GB" i="1">
                <a:solidFill>
                  <a:srgbClr val="2A2A2A"/>
                </a:solidFill>
              </a:rPr>
              <a:t>Astronomy &amp; Geophysics</a:t>
            </a:r>
            <a:r>
              <a:rPr lang="en-GB">
                <a:solidFill>
                  <a:srgbClr val="2A2A2A"/>
                </a:solidFill>
              </a:rPr>
              <a:t>, Volume 64(4), Aug 2023</a:t>
            </a:r>
            <a:r>
              <a:rPr lang="en-GB" b="1">
                <a:solidFill>
                  <a:srgbClr val="2A2A2A"/>
                </a:solidFill>
              </a:rPr>
              <a:t> </a:t>
            </a:r>
            <a:r>
              <a:rPr lang="en-GB">
                <a:solidFill>
                  <a:srgbClr val="006FB7"/>
                </a:solidFill>
                <a:hlinkClick r:id="rId5"/>
              </a:rPr>
              <a:t>https://doi.org/10.1093/astrogeo/atad030</a:t>
            </a:r>
            <a:endParaRPr lang="en-GB">
              <a:ea typeface="Calibri"/>
              <a:cs typeface="Calibri"/>
            </a:endParaRPr>
          </a:p>
          <a:p>
            <a:pPr>
              <a:defRPr/>
            </a:pPr>
            <a:endParaRPr lang="en-GB" sz="1200" kern="1200">
              <a:solidFill>
                <a:schemeClr val="tx1"/>
              </a:solidFill>
              <a:effectLst/>
              <a:latin typeface="+mn-lt"/>
              <a:ea typeface="Calibri" panose="020F0502020204030204"/>
              <a:cs typeface="Calibri" panose="020F0502020204030204"/>
            </a:endParaRPr>
          </a:p>
          <a:p>
            <a:pPr lvl="0"/>
            <a:endParaRPr lang="en-GB"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43</a:t>
            </a:fld>
            <a:endParaRPr lang="en-GB"/>
          </a:p>
        </p:txBody>
      </p:sp>
    </p:spTree>
    <p:extLst>
      <p:ext uri="{BB962C8B-B14F-4D97-AF65-F5344CB8AC3E}">
        <p14:creationId xmlns:p14="http://schemas.microsoft.com/office/powerpoint/2010/main" val="1311861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 researcher in the School of Global Affairs is creating on-the-ground teams to do field work to limit long haul travel.</a:t>
            </a:r>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44</a:t>
            </a:fld>
            <a:endParaRPr lang="en-GB"/>
          </a:p>
        </p:txBody>
      </p:sp>
    </p:spTree>
    <p:extLst>
      <p:ext uri="{BB962C8B-B14F-4D97-AF65-F5344CB8AC3E}">
        <p14:creationId xmlns:p14="http://schemas.microsoft.com/office/powerpoint/2010/main" val="2379792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resource was prepared in collaboration with the central Sustainability Team, as well as and staff and postgraduate students from across the university.</a:t>
            </a:r>
          </a:p>
          <a:p>
            <a:endParaRPr lang="en-GB"/>
          </a:p>
          <a:p>
            <a:r>
              <a:rPr lang="en-GB"/>
              <a:t>Creative Commons information to be added.</a:t>
            </a:r>
            <a:endParaRPr lang="en-US"/>
          </a:p>
        </p:txBody>
      </p:sp>
      <p:sp>
        <p:nvSpPr>
          <p:cNvPr id="4" name="Slide Number Placeholder 3"/>
          <p:cNvSpPr>
            <a:spLocks noGrp="1"/>
          </p:cNvSpPr>
          <p:nvPr>
            <p:ph type="sldNum" sz="quarter" idx="5"/>
          </p:nvPr>
        </p:nvSpPr>
        <p:spPr/>
        <p:txBody>
          <a:bodyPr/>
          <a:lstStyle/>
          <a:p>
            <a:fld id="{3B00A267-DCE7-4811-8C17-71E1EED6F826}" type="slidenum">
              <a:rPr lang="en-GB" smtClean="0"/>
              <a:t>4</a:t>
            </a:fld>
            <a:endParaRPr lang="en-GB"/>
          </a:p>
        </p:txBody>
      </p:sp>
    </p:spTree>
    <p:extLst>
      <p:ext uri="{BB962C8B-B14F-4D97-AF65-F5344CB8AC3E}">
        <p14:creationId xmlns:p14="http://schemas.microsoft.com/office/powerpoint/2010/main" val="340279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physics department has a helium liquefaction plant, which is used by </a:t>
            </a:r>
            <a:r>
              <a:rPr lang="en-GB" sz="1200" b="0" i="0" kern="1200">
                <a:solidFill>
                  <a:schemeClr val="tx1"/>
                </a:solidFill>
                <a:effectLst/>
                <a:latin typeface="+mn-lt"/>
                <a:ea typeface="+mn-ea"/>
                <a:cs typeface="+mn-cs"/>
              </a:rPr>
              <a:t>facilities at the ultralow temperature laboratory in the Physics department as well as at the Nuclear Magnetic Resonance Centre in the Chemistry Department.</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Recycling: Helium is a non-renewable resource, and thanks to having an on-site liquefier plant, Lancaster University is able to achieve a 96% recycling rate through a recovery system.</a:t>
            </a:r>
            <a:endParaRPr lang="en-GB" sz="1200" b="0" i="0" kern="1200">
              <a:solidFill>
                <a:schemeClr val="tx1"/>
              </a:solidFill>
              <a:effectLst/>
              <a:latin typeface="+mn-lt"/>
              <a:ea typeface="Calibri"/>
              <a:cs typeface="Calibri"/>
            </a:endParaRPr>
          </a:p>
          <a:p>
            <a:pPr marL="0" marR="0" lvl="0" indent="0" algn="l" defTabSz="914400">
              <a:lnSpc>
                <a:spcPct val="100000"/>
              </a:lnSpc>
              <a:spcBef>
                <a:spcPts val="0"/>
              </a:spcBef>
              <a:spcAft>
                <a:spcPts val="0"/>
              </a:spcAft>
              <a:buClrTx/>
              <a:buSzTx/>
              <a:buFontTx/>
              <a:buNone/>
              <a:tabLst/>
              <a:defRPr/>
            </a:pPr>
            <a:endParaRPr lang="en-GB" sz="1200" b="0" i="0" kern="1200">
              <a:solidFill>
                <a:schemeClr val="tx1"/>
              </a:solidFill>
              <a:effectLst/>
              <a:latin typeface="+mn-lt"/>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Resource security: The external supply of liquid helium has been sporadic in recent times and disruption in helium supply would stall research for several months.</a:t>
            </a:r>
            <a:endParaRPr lang="en-GB" sz="1200" b="0" i="0" kern="1200">
              <a:solidFill>
                <a:schemeClr val="tx1"/>
              </a:solidFill>
              <a:effectLst/>
              <a:latin typeface="+mn-lt"/>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a:solidFill>
                <a:schemeClr val="tx1"/>
              </a:solidFill>
              <a:effectLst/>
              <a:latin typeface="+mn-lt"/>
              <a:ea typeface="+mn-ea"/>
              <a:cs typeface="+mn-cs"/>
            </a:endParaRPr>
          </a:p>
          <a:p>
            <a:r>
              <a:rPr lang="en-GB"/>
              <a:t>Reduction in electricity use: A major upgrade (</a:t>
            </a:r>
            <a:r>
              <a:rPr lang="en-GB" sz="1200" b="0" i="0" kern="1200">
                <a:solidFill>
                  <a:schemeClr val="tx1"/>
                </a:solidFill>
                <a:effectLst/>
                <a:latin typeface="+mn-lt"/>
                <a:ea typeface="+mn-ea"/>
                <a:cs typeface="+mn-cs"/>
              </a:rPr>
              <a:t>funded by Research England </a:t>
            </a:r>
            <a:r>
              <a:rPr lang="en-GB"/>
              <a:t>in 2023) will save 100 MWh of electricity per year.</a:t>
            </a:r>
            <a:endParaRPr lang="en-GB">
              <a:ea typeface="Calibri"/>
              <a:cs typeface="Calibri"/>
            </a:endParaRPr>
          </a:p>
          <a:p>
            <a:endParaRPr lang="en-GB"/>
          </a:p>
          <a:p>
            <a:endParaRPr lang="en-GB">
              <a:ea typeface="Calibri"/>
              <a:cs typeface="Calibri"/>
            </a:endParaRPr>
          </a:p>
          <a:p>
            <a:r>
              <a:rPr lang="en-GB" sz="1200" b="0" i="0" kern="1200">
                <a:solidFill>
                  <a:schemeClr val="tx1"/>
                </a:solidFill>
                <a:effectLst/>
                <a:latin typeface="+mn-lt"/>
                <a:ea typeface="+mn-ea"/>
                <a:cs typeface="+mn-cs"/>
              </a:rPr>
              <a:t> </a:t>
            </a:r>
            <a:endParaRPr lang="en-GB" sz="1200" b="0" i="0" kern="1200">
              <a:solidFill>
                <a:schemeClr val="tx1"/>
              </a:solidFill>
              <a:effectLst/>
              <a:latin typeface="+mn-lt"/>
              <a:ea typeface="Calibri"/>
              <a:cs typeface="Calibri"/>
            </a:endParaRPr>
          </a:p>
          <a:p>
            <a:r>
              <a:rPr lang="en-GB"/>
              <a:t> </a:t>
            </a:r>
            <a:endParaRPr lang="en-GB">
              <a:ea typeface="Calibri"/>
              <a:cs typeface="Calibri"/>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45</a:t>
            </a:fld>
            <a:endParaRPr lang="en-GB"/>
          </a:p>
        </p:txBody>
      </p:sp>
    </p:spTree>
    <p:extLst>
      <p:ext uri="{BB962C8B-B14F-4D97-AF65-F5344CB8AC3E}">
        <p14:creationId xmlns:p14="http://schemas.microsoft.com/office/powerpoint/2010/main" val="3018208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2025 LU Technicians started a swap shop for consumables.</a:t>
            </a:r>
            <a:endParaRPr lang="en-US"/>
          </a:p>
          <a:p>
            <a:r>
              <a:rPr lang="en-GB"/>
              <a:t>Opportunity to exchange surplus items for items of need.</a:t>
            </a:r>
          </a:p>
          <a:p>
            <a:r>
              <a:rPr lang="en-GB"/>
              <a:t>Unused or surplus items, such as plastic and glassware, and single use supplies, were collected and redistributed. </a:t>
            </a:r>
            <a:endParaRPr lang="en-GB">
              <a:ea typeface="Calibri"/>
              <a:cs typeface="Calibri"/>
            </a:endParaRPr>
          </a:p>
          <a:p>
            <a:r>
              <a:rPr lang="en-GB">
                <a:ea typeface="Calibri"/>
                <a:cs typeface="Calibri"/>
              </a:rPr>
              <a:t>This included 900 items which transferred from LEC to Engineering.</a:t>
            </a:r>
          </a:p>
        </p:txBody>
      </p:sp>
      <p:sp>
        <p:nvSpPr>
          <p:cNvPr id="4" name="Slide Number Placeholder 3"/>
          <p:cNvSpPr>
            <a:spLocks noGrp="1"/>
          </p:cNvSpPr>
          <p:nvPr>
            <p:ph type="sldNum" sz="quarter" idx="5"/>
          </p:nvPr>
        </p:nvSpPr>
        <p:spPr/>
        <p:txBody>
          <a:bodyPr/>
          <a:lstStyle/>
          <a:p>
            <a:fld id="{3B00A267-DCE7-4811-8C17-71E1EED6F826}" type="slidenum">
              <a:rPr lang="en-GB" smtClean="0"/>
              <a:t>46</a:t>
            </a:fld>
            <a:endParaRPr lang="en-GB"/>
          </a:p>
        </p:txBody>
      </p:sp>
    </p:spTree>
    <p:extLst>
      <p:ext uri="{BB962C8B-B14F-4D97-AF65-F5344CB8AC3E}">
        <p14:creationId xmlns:p14="http://schemas.microsoft.com/office/powerpoint/2010/main" val="851247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Sustainability may take centre stage as the theme of the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The Pentland Centre for Sustainability in 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A network of research, teaching and professional services colleagues.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Based in LUMES, work to advance sustainability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Share sustainability through a Podcast – transforming Tomorrow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Plastic Packaging in People’s Lives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This was a 3-and-a-half-year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A holistic approach to rethink consumer behaviour around plastic packaging.</a:t>
            </a:r>
            <a:endParaRPr lang="en-GB"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47</a:t>
            </a:fld>
            <a:endParaRPr lang="en-GB"/>
          </a:p>
        </p:txBody>
      </p:sp>
    </p:spTree>
    <p:extLst>
      <p:ext uri="{BB962C8B-B14F-4D97-AF65-F5344CB8AC3E}">
        <p14:creationId xmlns:p14="http://schemas.microsoft.com/office/powerpoint/2010/main" val="1985757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healthcare industry has a large environmental footprint (e.g., single use plastics, incinerators).</a:t>
            </a:r>
          </a:p>
          <a:p>
            <a:endParaRPr lang="en-US">
              <a:ea typeface="Calibri"/>
              <a:cs typeface="Calibri"/>
            </a:endParaRPr>
          </a:p>
          <a:p>
            <a:r>
              <a:rPr lang="en-US">
                <a:ea typeface="Calibri"/>
                <a:cs typeface="Calibri"/>
              </a:rPr>
              <a:t>Med School</a:t>
            </a:r>
          </a:p>
          <a:p>
            <a:r>
              <a:rPr lang="en-US">
                <a:solidFill>
                  <a:srgbClr val="1E1F1F"/>
                </a:solidFill>
              </a:rPr>
              <a:t>The Report Card is a tool for assessing medical schools' efforts to improve their sustainability.</a:t>
            </a:r>
            <a:endParaRPr lang="en-US"/>
          </a:p>
          <a:p>
            <a:r>
              <a:rPr lang="en-US">
                <a:ea typeface="Calibri"/>
                <a:cs typeface="Calibri"/>
              </a:rPr>
              <a:t>Much of the Planetary Health Report card concerns the curriculum, but there are some criteria that relate to research.</a:t>
            </a:r>
            <a:endParaRPr lang="en-US"/>
          </a:p>
          <a:p>
            <a:r>
              <a:rPr lang="en-US"/>
              <a:t>Such as: Interdisciplinary Research, accreditation of lab spaces.</a:t>
            </a:r>
          </a:p>
          <a:p>
            <a:r>
              <a:rPr lang="en-US">
                <a:ea typeface="Calibri"/>
                <a:cs typeface="Calibri"/>
              </a:rPr>
              <a:t>In 2025 Lancaster University Medical School was graded an A− overall for Medicine, with an A for Interdisciplinary Research.</a:t>
            </a:r>
          </a:p>
        </p:txBody>
      </p:sp>
      <p:sp>
        <p:nvSpPr>
          <p:cNvPr id="4" name="Slide Number Placeholder 3"/>
          <p:cNvSpPr>
            <a:spLocks noGrp="1"/>
          </p:cNvSpPr>
          <p:nvPr>
            <p:ph type="sldNum" sz="quarter" idx="5"/>
          </p:nvPr>
        </p:nvSpPr>
        <p:spPr/>
        <p:txBody>
          <a:bodyPr/>
          <a:lstStyle/>
          <a:p>
            <a:fld id="{3B00A267-DCE7-4811-8C17-71E1EED6F826}" type="slidenum">
              <a:rPr lang="en-GB" smtClean="0"/>
              <a:t>48</a:t>
            </a:fld>
            <a:endParaRPr lang="en-GB"/>
          </a:p>
        </p:txBody>
      </p:sp>
    </p:spTree>
    <p:extLst>
      <p:ext uri="{BB962C8B-B14F-4D97-AF65-F5344CB8AC3E}">
        <p14:creationId xmlns:p14="http://schemas.microsoft.com/office/powerpoint/2010/main" val="1291585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48624-B541-21D6-7289-4EE58D4C45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507CE1-A041-8EA5-26DC-2D4408775D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5F8E1-C9BF-2E70-776A-E917EC53B819}"/>
              </a:ext>
            </a:extLst>
          </p:cNvPr>
          <p:cNvSpPr>
            <a:spLocks noGrp="1"/>
          </p:cNvSpPr>
          <p:nvPr>
            <p:ph type="body" idx="1"/>
          </p:nvPr>
        </p:nvSpPr>
        <p:spPr/>
        <p:txBody>
          <a:bodyPr/>
          <a:lstStyle/>
          <a:p>
            <a:pPr>
              <a:defRPr/>
            </a:pPr>
            <a:r>
              <a:rPr lang="en-GB"/>
              <a:t>Facilitator notes: Scenarios at end of slide deck (58-78). Can be printed (double sided) when a have large group split into small groups. If have one small group can display on screen.</a:t>
            </a:r>
            <a:endParaRPr lang="en-GB">
              <a:ea typeface="Calibri" panose="020F0502020204030204"/>
              <a:cs typeface="Calibri" panose="020F0502020204030204"/>
            </a:endParaRPr>
          </a:p>
          <a:p>
            <a:endParaRPr lang="en-GB"/>
          </a:p>
        </p:txBody>
      </p:sp>
      <p:sp>
        <p:nvSpPr>
          <p:cNvPr id="4" name="Slide Number Placeholder 3">
            <a:extLst>
              <a:ext uri="{FF2B5EF4-FFF2-40B4-BE49-F238E27FC236}">
                <a16:creationId xmlns:a16="http://schemas.microsoft.com/office/drawing/2014/main" id="{81402627-4E19-1065-676F-BE0AE0877149}"/>
              </a:ext>
            </a:extLst>
          </p:cNvPr>
          <p:cNvSpPr>
            <a:spLocks noGrp="1"/>
          </p:cNvSpPr>
          <p:nvPr>
            <p:ph type="sldNum" sz="quarter" idx="10"/>
          </p:nvPr>
        </p:nvSpPr>
        <p:spPr/>
        <p:txBody>
          <a:bodyPr/>
          <a:lstStyle/>
          <a:p>
            <a:fld id="{5F22F0C5-9915-4C9D-B9C1-C3246B8D4C90}" type="slidenum">
              <a:rPr lang="en-GB" smtClean="0"/>
              <a:t>49</a:t>
            </a:fld>
            <a:endParaRPr lang="en-GB"/>
          </a:p>
        </p:txBody>
      </p:sp>
    </p:spTree>
    <p:extLst>
      <p:ext uri="{BB962C8B-B14F-4D97-AF65-F5344CB8AC3E}">
        <p14:creationId xmlns:p14="http://schemas.microsoft.com/office/powerpoint/2010/main" val="3706472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Facilitator notes: Time can be adjusted as needed. Participants may share their own practices during the previous scenarios session.</a:t>
            </a:r>
            <a:endParaRPr lang="en-GB">
              <a:ea typeface="Calibri"/>
              <a:cs typeface="Calibri"/>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50</a:t>
            </a:fld>
            <a:endParaRPr lang="en-GB"/>
          </a:p>
        </p:txBody>
      </p:sp>
    </p:spTree>
    <p:extLst>
      <p:ext uri="{BB962C8B-B14F-4D97-AF65-F5344CB8AC3E}">
        <p14:creationId xmlns:p14="http://schemas.microsoft.com/office/powerpoint/2010/main" val="747615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Facilitator notes: Can skip to next slide if pressed for time.</a:t>
            </a:r>
          </a:p>
        </p:txBody>
      </p:sp>
      <p:sp>
        <p:nvSpPr>
          <p:cNvPr id="4" name="Slide Number Placeholder 3"/>
          <p:cNvSpPr>
            <a:spLocks noGrp="1"/>
          </p:cNvSpPr>
          <p:nvPr>
            <p:ph type="sldNum" sz="quarter" idx="5"/>
          </p:nvPr>
        </p:nvSpPr>
        <p:spPr/>
        <p:txBody>
          <a:bodyPr/>
          <a:lstStyle/>
          <a:p>
            <a:fld id="{3B00A267-DCE7-4811-8C17-71E1EED6F826}" type="slidenum">
              <a:rPr lang="en-GB" smtClean="0"/>
              <a:t>51</a:t>
            </a:fld>
            <a:endParaRPr lang="en-GB"/>
          </a:p>
        </p:txBody>
      </p:sp>
    </p:spTree>
    <p:extLst>
      <p:ext uri="{BB962C8B-B14F-4D97-AF65-F5344CB8AC3E}">
        <p14:creationId xmlns:p14="http://schemas.microsoft.com/office/powerpoint/2010/main" val="1822065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This could be locally in your research group or wider within the institution or your research field.</a:t>
            </a:r>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52</a:t>
            </a:fld>
            <a:endParaRPr lang="en-GB"/>
          </a:p>
        </p:txBody>
      </p:sp>
    </p:spTree>
    <p:extLst>
      <p:ext uri="{BB962C8B-B14F-4D97-AF65-F5344CB8AC3E}">
        <p14:creationId xmlns:p14="http://schemas.microsoft.com/office/powerpoint/2010/main" val="774507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1) Review and apply change</a:t>
            </a:r>
          </a:p>
          <a:p>
            <a:r>
              <a:rPr lang="en-GB" sz="1200" kern="1200">
                <a:solidFill>
                  <a:schemeClr val="tx1"/>
                </a:solidFill>
                <a:effectLst/>
                <a:latin typeface="+mn-lt"/>
                <a:ea typeface="+mn-ea"/>
                <a:cs typeface="+mn-cs"/>
              </a:rPr>
              <a:t>2) Reflect and respect</a:t>
            </a:r>
          </a:p>
          <a:p>
            <a:r>
              <a:rPr lang="en-GB" sz="1200" kern="1200">
                <a:solidFill>
                  <a:schemeClr val="tx1"/>
                </a:solidFill>
                <a:effectLst/>
                <a:latin typeface="+mn-lt"/>
                <a:ea typeface="+mn-ea"/>
                <a:cs typeface="+mn-cs"/>
              </a:rPr>
              <a:t>3) Engage and Advocate</a:t>
            </a:r>
          </a:p>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54</a:t>
            </a:fld>
            <a:endParaRPr lang="en-GB"/>
          </a:p>
        </p:txBody>
      </p:sp>
    </p:spTree>
    <p:extLst>
      <p:ext uri="{BB962C8B-B14F-4D97-AF65-F5344CB8AC3E}">
        <p14:creationId xmlns:p14="http://schemas.microsoft.com/office/powerpoint/2010/main" val="534728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55</a:t>
            </a:fld>
            <a:endParaRPr lang="en-GB"/>
          </a:p>
        </p:txBody>
      </p:sp>
    </p:spTree>
    <p:extLst>
      <p:ext uri="{BB962C8B-B14F-4D97-AF65-F5344CB8AC3E}">
        <p14:creationId xmlns:p14="http://schemas.microsoft.com/office/powerpoint/2010/main" val="1058076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00A267-DCE7-4811-8C17-71E1EED6F826}" type="slidenum">
              <a:rPr lang="en-GB" smtClean="0"/>
              <a:t>5</a:t>
            </a:fld>
            <a:endParaRPr lang="en-GB"/>
          </a:p>
        </p:txBody>
      </p:sp>
    </p:spTree>
    <p:extLst>
      <p:ext uri="{BB962C8B-B14F-4D97-AF65-F5344CB8AC3E}">
        <p14:creationId xmlns:p14="http://schemas.microsoft.com/office/powerpoint/2010/main" val="1536270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56</a:t>
            </a:fld>
            <a:endParaRPr lang="en-GB"/>
          </a:p>
        </p:txBody>
      </p:sp>
    </p:spTree>
    <p:extLst>
      <p:ext uri="{BB962C8B-B14F-4D97-AF65-F5344CB8AC3E}">
        <p14:creationId xmlns:p14="http://schemas.microsoft.com/office/powerpoint/2010/main" val="3129208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CD2C8-C534-CC30-1FF0-7B2D8E39C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724A9-1B94-302E-01C1-D831B0379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59921-3C76-5E27-250E-6EFB11EF87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4CB1C3D-3886-8CDD-BCAE-77C54822DD67}"/>
              </a:ext>
            </a:extLst>
          </p:cNvPr>
          <p:cNvSpPr>
            <a:spLocks noGrp="1"/>
          </p:cNvSpPr>
          <p:nvPr>
            <p:ph type="sldNum" sz="quarter" idx="5"/>
          </p:nvPr>
        </p:nvSpPr>
        <p:spPr/>
        <p:txBody>
          <a:bodyPr/>
          <a:lstStyle/>
          <a:p>
            <a:fld id="{3B00A267-DCE7-4811-8C17-71E1EED6F826}" type="slidenum">
              <a:rPr lang="en-GB" smtClean="0"/>
              <a:t>58</a:t>
            </a:fld>
            <a:endParaRPr lang="en-GB"/>
          </a:p>
        </p:txBody>
      </p:sp>
    </p:spTree>
    <p:extLst>
      <p:ext uri="{BB962C8B-B14F-4D97-AF65-F5344CB8AC3E}">
        <p14:creationId xmlns:p14="http://schemas.microsoft.com/office/powerpoint/2010/main" val="35497458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00A267-DCE7-4811-8C17-71E1EED6F826}" type="slidenum">
              <a:rPr lang="en-GB" smtClean="0"/>
              <a:t>59</a:t>
            </a:fld>
            <a:endParaRPr lang="en-GB"/>
          </a:p>
        </p:txBody>
      </p:sp>
    </p:spTree>
    <p:extLst>
      <p:ext uri="{BB962C8B-B14F-4D97-AF65-F5344CB8AC3E}">
        <p14:creationId xmlns:p14="http://schemas.microsoft.com/office/powerpoint/2010/main" val="667094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60</a:t>
            </a:fld>
            <a:endParaRPr lang="en-GB"/>
          </a:p>
        </p:txBody>
      </p:sp>
    </p:spTree>
    <p:extLst>
      <p:ext uri="{BB962C8B-B14F-4D97-AF65-F5344CB8AC3E}">
        <p14:creationId xmlns:p14="http://schemas.microsoft.com/office/powerpoint/2010/main" val="14389994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2F0C5-9915-4C9D-B9C1-C3246B8D4C9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528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71821-C3E0-E002-BDE4-DD701B4015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F23A70-523D-52AF-E2C9-80F99E4F1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2098A-E1A5-9A86-9D4E-BBECF42EA672}"/>
              </a:ext>
            </a:extLst>
          </p:cNvPr>
          <p:cNvSpPr>
            <a:spLocks noGrp="1"/>
          </p:cNvSpPr>
          <p:nvPr>
            <p:ph type="body" idx="1"/>
          </p:nvPr>
        </p:nvSpPr>
        <p:spPr/>
        <p:txBody>
          <a:bodyPr/>
          <a:lstStyle/>
          <a:p>
            <a:r>
              <a:rPr lang="en-GB">
                <a:ea typeface="Calibri"/>
                <a:cs typeface="Calibri"/>
              </a:rPr>
              <a:t>Facilitator notes: Print without background onto pastel paper. 2 per group.</a:t>
            </a:r>
          </a:p>
          <a:p>
            <a:endParaRPr lang="en-GB">
              <a:cs typeface="Calibri"/>
            </a:endParaRPr>
          </a:p>
          <a:p>
            <a:r>
              <a:rPr lang="en-GB">
                <a:cs typeface="Calibri"/>
              </a:rPr>
              <a:t>Designing Research</a:t>
            </a:r>
            <a:endParaRPr lang="en-GB">
              <a:ea typeface="Calibri"/>
              <a:cs typeface="Calibri"/>
            </a:endParaRPr>
          </a:p>
          <a:p>
            <a:r>
              <a:rPr lang="en-GB">
                <a:cs typeface="Calibri"/>
              </a:rPr>
              <a:t>Delivering and Managing Research</a:t>
            </a:r>
            <a:endParaRPr lang="en-GB">
              <a:ea typeface="Calibri"/>
              <a:cs typeface="Calibri"/>
            </a:endParaRPr>
          </a:p>
          <a:p>
            <a:r>
              <a:rPr lang="en-GB"/>
              <a:t>Sharing Research</a:t>
            </a:r>
            <a:endParaRPr lang="en-GB">
              <a:ea typeface="Calibri"/>
              <a:cs typeface="Calibri"/>
            </a:endParaRPr>
          </a:p>
        </p:txBody>
      </p:sp>
      <p:sp>
        <p:nvSpPr>
          <p:cNvPr id="4" name="Slide Number Placeholder 3">
            <a:extLst>
              <a:ext uri="{FF2B5EF4-FFF2-40B4-BE49-F238E27FC236}">
                <a16:creationId xmlns:a16="http://schemas.microsoft.com/office/drawing/2014/main" id="{14437549-7897-CAE0-9014-A1B1C655BE5F}"/>
              </a:ext>
            </a:extLst>
          </p:cNvPr>
          <p:cNvSpPr>
            <a:spLocks noGrp="1"/>
          </p:cNvSpPr>
          <p:nvPr>
            <p:ph type="sldNum" sz="quarter" idx="10"/>
          </p:nvPr>
        </p:nvSpPr>
        <p:spPr/>
        <p:txBody>
          <a:bodyPr/>
          <a:lstStyle/>
          <a:p>
            <a:fld id="{5F22F0C5-9915-4C9D-B9C1-C3246B8D4C90}" type="slidenum">
              <a:rPr lang="en-GB" smtClean="0"/>
              <a:t>62</a:t>
            </a:fld>
            <a:endParaRPr lang="en-GB"/>
          </a:p>
        </p:txBody>
      </p:sp>
    </p:spTree>
    <p:extLst>
      <p:ext uri="{BB962C8B-B14F-4D97-AF65-F5344CB8AC3E}">
        <p14:creationId xmlns:p14="http://schemas.microsoft.com/office/powerpoint/2010/main" val="2403230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616FB-4303-F5B7-8E49-80E38B4FE0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4CAEE2-2DA1-1B74-D9D6-1C73144DC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161200-CD1A-C0E3-C19F-28A06C3ACE00}"/>
              </a:ext>
            </a:extLst>
          </p:cNvPr>
          <p:cNvSpPr>
            <a:spLocks noGrp="1"/>
          </p:cNvSpPr>
          <p:nvPr>
            <p:ph type="body" idx="1"/>
          </p:nvPr>
        </p:nvSpPr>
        <p:spPr/>
        <p:txBody>
          <a:bodyPr/>
          <a:lstStyle/>
          <a:p>
            <a:endParaRPr lang="en-GB">
              <a:ea typeface="Calibri" panose="020F0502020204030204"/>
              <a:cs typeface="Calibri" panose="020F0502020204030204"/>
            </a:endParaRPr>
          </a:p>
          <a:p>
            <a:endParaRPr lang="en-GB">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582A96C0-F473-D492-843A-8E09BE706761}"/>
              </a:ext>
            </a:extLst>
          </p:cNvPr>
          <p:cNvSpPr>
            <a:spLocks noGrp="1"/>
          </p:cNvSpPr>
          <p:nvPr>
            <p:ph type="sldNum" sz="quarter" idx="5"/>
          </p:nvPr>
        </p:nvSpPr>
        <p:spPr/>
        <p:txBody>
          <a:bodyPr/>
          <a:lstStyle/>
          <a:p>
            <a:fld id="{3B00A267-DCE7-4811-8C17-71E1EED6F826}" type="slidenum">
              <a:rPr lang="en-GB" smtClean="0"/>
              <a:t>63</a:t>
            </a:fld>
            <a:endParaRPr lang="en-GB"/>
          </a:p>
        </p:txBody>
      </p:sp>
    </p:spTree>
    <p:extLst>
      <p:ext uri="{BB962C8B-B14F-4D97-AF65-F5344CB8AC3E}">
        <p14:creationId xmlns:p14="http://schemas.microsoft.com/office/powerpoint/2010/main" val="31694354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85436-B7A9-2C4B-6106-1012C4A138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5A89AF-6169-9840-B5A1-7C8B7FF279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93818-CCB7-6224-91D7-0ACA749A1FB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02CA4ED-044C-003C-E035-B53586F1BCD0}"/>
              </a:ext>
            </a:extLst>
          </p:cNvPr>
          <p:cNvSpPr>
            <a:spLocks noGrp="1"/>
          </p:cNvSpPr>
          <p:nvPr>
            <p:ph type="sldNum" sz="quarter" idx="5"/>
          </p:nvPr>
        </p:nvSpPr>
        <p:spPr/>
        <p:txBody>
          <a:bodyPr/>
          <a:lstStyle/>
          <a:p>
            <a:fld id="{3B00A267-DCE7-4811-8C17-71E1EED6F826}" type="slidenum">
              <a:rPr lang="en-GB" smtClean="0"/>
              <a:t>64</a:t>
            </a:fld>
            <a:endParaRPr lang="en-GB"/>
          </a:p>
        </p:txBody>
      </p:sp>
    </p:spTree>
    <p:extLst>
      <p:ext uri="{BB962C8B-B14F-4D97-AF65-F5344CB8AC3E}">
        <p14:creationId xmlns:p14="http://schemas.microsoft.com/office/powerpoint/2010/main" val="478844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8A75-210C-3CAF-F853-D29945071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C1659-0B57-8D85-9F99-D201B22ED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0DF38-C00D-5DBB-4454-B43AE5249318}"/>
              </a:ext>
            </a:extLst>
          </p:cNvPr>
          <p:cNvSpPr>
            <a:spLocks noGrp="1"/>
          </p:cNvSpPr>
          <p:nvPr>
            <p:ph type="body" idx="1"/>
          </p:nvPr>
        </p:nvSpPr>
        <p:spPr/>
        <p:txBody>
          <a:bodyPr/>
          <a:lstStyle/>
          <a:p>
            <a:endParaRPr lang="en-GB">
              <a:ea typeface="Calibri" panose="020F0502020204030204"/>
              <a:cs typeface="Calibri" panose="020F0502020204030204"/>
            </a:endParaRPr>
          </a:p>
          <a:p>
            <a:endParaRPr lang="en-GB">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9C06A72D-F204-2305-9D7E-5778AEBF0B81}"/>
              </a:ext>
            </a:extLst>
          </p:cNvPr>
          <p:cNvSpPr>
            <a:spLocks noGrp="1"/>
          </p:cNvSpPr>
          <p:nvPr>
            <p:ph type="sldNum" sz="quarter" idx="5"/>
          </p:nvPr>
        </p:nvSpPr>
        <p:spPr/>
        <p:txBody>
          <a:bodyPr/>
          <a:lstStyle/>
          <a:p>
            <a:fld id="{3B00A267-DCE7-4811-8C17-71E1EED6F826}" type="slidenum">
              <a:rPr lang="en-GB" smtClean="0"/>
              <a:t>65</a:t>
            </a:fld>
            <a:endParaRPr lang="en-GB"/>
          </a:p>
        </p:txBody>
      </p:sp>
    </p:spTree>
    <p:extLst>
      <p:ext uri="{BB962C8B-B14F-4D97-AF65-F5344CB8AC3E}">
        <p14:creationId xmlns:p14="http://schemas.microsoft.com/office/powerpoint/2010/main" val="42600746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14411-CC49-3FA8-20F1-E90C35A50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1F39A-7A33-1555-5D23-2A18165888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348E9-FAEA-84A5-F1C3-074D9473DB2A}"/>
              </a:ext>
            </a:extLst>
          </p:cNvPr>
          <p:cNvSpPr>
            <a:spLocks noGrp="1"/>
          </p:cNvSpPr>
          <p:nvPr>
            <p:ph type="body" idx="1"/>
          </p:nvPr>
        </p:nvSpPr>
        <p:spPr/>
        <p:txBody>
          <a:bodyPr/>
          <a:lstStyle/>
          <a:p>
            <a:endParaRPr lang="en-GB">
              <a:ea typeface="Calibri" panose="020F0502020204030204"/>
              <a:cs typeface="Calibri" panose="020F0502020204030204"/>
            </a:endParaRPr>
          </a:p>
          <a:p>
            <a:endParaRPr lang="en-GB">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C3FB8C2F-B179-0FF0-BBDF-83583BAFAB27}"/>
              </a:ext>
            </a:extLst>
          </p:cNvPr>
          <p:cNvSpPr>
            <a:spLocks noGrp="1"/>
          </p:cNvSpPr>
          <p:nvPr>
            <p:ph type="sldNum" sz="quarter" idx="5"/>
          </p:nvPr>
        </p:nvSpPr>
        <p:spPr/>
        <p:txBody>
          <a:bodyPr/>
          <a:lstStyle/>
          <a:p>
            <a:fld id="{3B00A267-DCE7-4811-8C17-71E1EED6F826}" type="slidenum">
              <a:rPr lang="en-GB" smtClean="0"/>
              <a:t>66</a:t>
            </a:fld>
            <a:endParaRPr lang="en-GB"/>
          </a:p>
        </p:txBody>
      </p:sp>
    </p:spTree>
    <p:extLst>
      <p:ext uri="{BB962C8B-B14F-4D97-AF65-F5344CB8AC3E}">
        <p14:creationId xmlns:p14="http://schemas.microsoft.com/office/powerpoint/2010/main" val="28663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00A267-DCE7-4811-8C17-71E1EED6F826}" type="slidenum">
              <a:rPr lang="en-GB" smtClean="0"/>
              <a:t>6</a:t>
            </a:fld>
            <a:endParaRPr lang="en-GB"/>
          </a:p>
        </p:txBody>
      </p:sp>
    </p:spTree>
    <p:extLst>
      <p:ext uri="{BB962C8B-B14F-4D97-AF65-F5344CB8AC3E}">
        <p14:creationId xmlns:p14="http://schemas.microsoft.com/office/powerpoint/2010/main" val="13586754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8FA54-01F9-9E62-6CFA-E5A8C0816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223F7-E486-0B22-7189-8CAFC485A7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AD9D0A-C14B-7458-DB2F-3965613D99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D6773D7-2AB6-4FE4-3464-F626ED15CB9D}"/>
              </a:ext>
            </a:extLst>
          </p:cNvPr>
          <p:cNvSpPr>
            <a:spLocks noGrp="1"/>
          </p:cNvSpPr>
          <p:nvPr>
            <p:ph type="sldNum" sz="quarter" idx="5"/>
          </p:nvPr>
        </p:nvSpPr>
        <p:spPr/>
        <p:txBody>
          <a:bodyPr/>
          <a:lstStyle/>
          <a:p>
            <a:fld id="{3B00A267-DCE7-4811-8C17-71E1EED6F826}" type="slidenum">
              <a:rPr lang="en-GB" smtClean="0"/>
              <a:t>67</a:t>
            </a:fld>
            <a:endParaRPr lang="en-GB"/>
          </a:p>
        </p:txBody>
      </p:sp>
    </p:spTree>
    <p:extLst>
      <p:ext uri="{BB962C8B-B14F-4D97-AF65-F5344CB8AC3E}">
        <p14:creationId xmlns:p14="http://schemas.microsoft.com/office/powerpoint/2010/main" val="246167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18D1B-9CA2-8E29-F443-43692A658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4ACE88-7102-46CE-C163-2BA9E7B908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F48B5-1C27-6912-239D-A17BF0181F9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2CF4130-E42A-C077-1704-4BE66AF34A91}"/>
              </a:ext>
            </a:extLst>
          </p:cNvPr>
          <p:cNvSpPr>
            <a:spLocks noGrp="1"/>
          </p:cNvSpPr>
          <p:nvPr>
            <p:ph type="sldNum" sz="quarter" idx="5"/>
          </p:nvPr>
        </p:nvSpPr>
        <p:spPr/>
        <p:txBody>
          <a:bodyPr/>
          <a:lstStyle/>
          <a:p>
            <a:fld id="{3B00A267-DCE7-4811-8C17-71E1EED6F826}" type="slidenum">
              <a:rPr lang="en-GB" smtClean="0"/>
              <a:t>68</a:t>
            </a:fld>
            <a:endParaRPr lang="en-GB"/>
          </a:p>
        </p:txBody>
      </p:sp>
    </p:spTree>
    <p:extLst>
      <p:ext uri="{BB962C8B-B14F-4D97-AF65-F5344CB8AC3E}">
        <p14:creationId xmlns:p14="http://schemas.microsoft.com/office/powerpoint/2010/main" val="3355239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76793-B678-792A-CC1B-C9E895DBB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C3F56-F305-83ED-C70E-5CB6D5F1E3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859F13-867A-88C2-1CE1-7723597E66F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72515CC-9C87-3E76-CC00-9068867AA6FB}"/>
              </a:ext>
            </a:extLst>
          </p:cNvPr>
          <p:cNvSpPr>
            <a:spLocks noGrp="1"/>
          </p:cNvSpPr>
          <p:nvPr>
            <p:ph type="sldNum" sz="quarter" idx="5"/>
          </p:nvPr>
        </p:nvSpPr>
        <p:spPr/>
        <p:txBody>
          <a:bodyPr/>
          <a:lstStyle/>
          <a:p>
            <a:fld id="{3B00A267-DCE7-4811-8C17-71E1EED6F826}" type="slidenum">
              <a:rPr lang="en-GB" smtClean="0"/>
              <a:t>69</a:t>
            </a:fld>
            <a:endParaRPr lang="en-GB"/>
          </a:p>
        </p:txBody>
      </p:sp>
    </p:spTree>
    <p:extLst>
      <p:ext uri="{BB962C8B-B14F-4D97-AF65-F5344CB8AC3E}">
        <p14:creationId xmlns:p14="http://schemas.microsoft.com/office/powerpoint/2010/main" val="20493229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94A4E-545D-60A4-9914-2546E5BC1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3F9F1-E4E8-B32C-C03B-18528FC251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1B32B-364B-7B0F-6463-42E77738307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BE5CDC2-C553-6A1C-B1E1-74078088934B}"/>
              </a:ext>
            </a:extLst>
          </p:cNvPr>
          <p:cNvSpPr>
            <a:spLocks noGrp="1"/>
          </p:cNvSpPr>
          <p:nvPr>
            <p:ph type="sldNum" sz="quarter" idx="5"/>
          </p:nvPr>
        </p:nvSpPr>
        <p:spPr/>
        <p:txBody>
          <a:bodyPr/>
          <a:lstStyle/>
          <a:p>
            <a:fld id="{3B00A267-DCE7-4811-8C17-71E1EED6F826}" type="slidenum">
              <a:rPr lang="en-GB" smtClean="0"/>
              <a:t>70</a:t>
            </a:fld>
            <a:endParaRPr lang="en-GB"/>
          </a:p>
        </p:txBody>
      </p:sp>
    </p:spTree>
    <p:extLst>
      <p:ext uri="{BB962C8B-B14F-4D97-AF65-F5344CB8AC3E}">
        <p14:creationId xmlns:p14="http://schemas.microsoft.com/office/powerpoint/2010/main" val="860375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71</a:t>
            </a:fld>
            <a:endParaRPr lang="en-GB"/>
          </a:p>
        </p:txBody>
      </p:sp>
    </p:spTree>
    <p:extLst>
      <p:ext uri="{BB962C8B-B14F-4D97-AF65-F5344CB8AC3E}">
        <p14:creationId xmlns:p14="http://schemas.microsoft.com/office/powerpoint/2010/main" val="23193302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467A3-E91E-67BA-71BB-C22BD5A74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BB04F-25CF-DB9C-FFAE-C2C379043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DEE24C-EB67-75FE-BE6D-306BEA5EEFF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636A8BC-46AB-20F7-ED9A-B5DBFBDF0F9C}"/>
              </a:ext>
            </a:extLst>
          </p:cNvPr>
          <p:cNvSpPr>
            <a:spLocks noGrp="1"/>
          </p:cNvSpPr>
          <p:nvPr>
            <p:ph type="sldNum" sz="quarter" idx="5"/>
          </p:nvPr>
        </p:nvSpPr>
        <p:spPr/>
        <p:txBody>
          <a:bodyPr/>
          <a:lstStyle/>
          <a:p>
            <a:fld id="{3B00A267-DCE7-4811-8C17-71E1EED6F826}" type="slidenum">
              <a:rPr lang="en-GB" smtClean="0"/>
              <a:t>72</a:t>
            </a:fld>
            <a:endParaRPr lang="en-GB"/>
          </a:p>
        </p:txBody>
      </p:sp>
    </p:spTree>
    <p:extLst>
      <p:ext uri="{BB962C8B-B14F-4D97-AF65-F5344CB8AC3E}">
        <p14:creationId xmlns:p14="http://schemas.microsoft.com/office/powerpoint/2010/main" val="41110738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54FF2-FE2B-35BA-67AB-9518AFF8B8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162DF-8B21-FC1B-355A-C933046BA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624BD2-B2FE-E83B-098A-CF73D5E47D0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791F048-149C-58EC-7E74-599B6948C295}"/>
              </a:ext>
            </a:extLst>
          </p:cNvPr>
          <p:cNvSpPr>
            <a:spLocks noGrp="1"/>
          </p:cNvSpPr>
          <p:nvPr>
            <p:ph type="sldNum" sz="quarter" idx="5"/>
          </p:nvPr>
        </p:nvSpPr>
        <p:spPr/>
        <p:txBody>
          <a:bodyPr/>
          <a:lstStyle/>
          <a:p>
            <a:fld id="{3B00A267-DCE7-4811-8C17-71E1EED6F826}" type="slidenum">
              <a:rPr lang="en-GB" smtClean="0"/>
              <a:t>73</a:t>
            </a:fld>
            <a:endParaRPr lang="en-GB"/>
          </a:p>
        </p:txBody>
      </p:sp>
    </p:spTree>
    <p:extLst>
      <p:ext uri="{BB962C8B-B14F-4D97-AF65-F5344CB8AC3E}">
        <p14:creationId xmlns:p14="http://schemas.microsoft.com/office/powerpoint/2010/main" val="35403699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1EF83-C201-5B26-1D7B-F2270841C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D3B0E1-675C-CD69-9B66-5EA2CC8765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AFB843-FE9A-CF57-2D6A-9E5D35B85AD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251C69F-2EFA-4AEB-3EF1-C19F9D8B4B87}"/>
              </a:ext>
            </a:extLst>
          </p:cNvPr>
          <p:cNvSpPr>
            <a:spLocks noGrp="1"/>
          </p:cNvSpPr>
          <p:nvPr>
            <p:ph type="sldNum" sz="quarter" idx="5"/>
          </p:nvPr>
        </p:nvSpPr>
        <p:spPr/>
        <p:txBody>
          <a:bodyPr/>
          <a:lstStyle/>
          <a:p>
            <a:fld id="{3B00A267-DCE7-4811-8C17-71E1EED6F826}" type="slidenum">
              <a:rPr lang="en-GB" smtClean="0"/>
              <a:t>74</a:t>
            </a:fld>
            <a:endParaRPr lang="en-GB"/>
          </a:p>
        </p:txBody>
      </p:sp>
    </p:spTree>
    <p:extLst>
      <p:ext uri="{BB962C8B-B14F-4D97-AF65-F5344CB8AC3E}">
        <p14:creationId xmlns:p14="http://schemas.microsoft.com/office/powerpoint/2010/main" val="2382710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75</a:t>
            </a:fld>
            <a:endParaRPr lang="en-GB"/>
          </a:p>
        </p:txBody>
      </p:sp>
    </p:spTree>
    <p:extLst>
      <p:ext uri="{BB962C8B-B14F-4D97-AF65-F5344CB8AC3E}">
        <p14:creationId xmlns:p14="http://schemas.microsoft.com/office/powerpoint/2010/main" val="39995484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13846-7A28-39D8-30C9-FF0C91A9B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49416-02FF-053D-39A1-DBD136FDD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052F4-6CB1-3240-2CF0-5DA49E5EE0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0638FFA-7243-5E16-D0F0-B2381DA3EE03}"/>
              </a:ext>
            </a:extLst>
          </p:cNvPr>
          <p:cNvSpPr>
            <a:spLocks noGrp="1"/>
          </p:cNvSpPr>
          <p:nvPr>
            <p:ph type="sldNum" sz="quarter" idx="5"/>
          </p:nvPr>
        </p:nvSpPr>
        <p:spPr/>
        <p:txBody>
          <a:bodyPr/>
          <a:lstStyle/>
          <a:p>
            <a:fld id="{3B00A267-DCE7-4811-8C17-71E1EED6F826}" type="slidenum">
              <a:rPr lang="en-GB" smtClean="0"/>
              <a:t>76</a:t>
            </a:fld>
            <a:endParaRPr lang="en-GB"/>
          </a:p>
        </p:txBody>
      </p:sp>
    </p:spTree>
    <p:extLst>
      <p:ext uri="{BB962C8B-B14F-4D97-AF65-F5344CB8AC3E}">
        <p14:creationId xmlns:p14="http://schemas.microsoft.com/office/powerpoint/2010/main" val="3320823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Sustainability is everywhere. The Sustainable Development Goals (SDGs) are one way to review its’ reach. There is a video link here that you may wish to watch later.</a:t>
            </a:r>
          </a:p>
        </p:txBody>
      </p:sp>
      <p:sp>
        <p:nvSpPr>
          <p:cNvPr id="4" name="Slide Number Placeholder 3"/>
          <p:cNvSpPr>
            <a:spLocks noGrp="1"/>
          </p:cNvSpPr>
          <p:nvPr>
            <p:ph type="sldNum" sz="quarter" idx="5"/>
          </p:nvPr>
        </p:nvSpPr>
        <p:spPr/>
        <p:txBody>
          <a:bodyPr/>
          <a:lstStyle/>
          <a:p>
            <a:fld id="{3B00A267-DCE7-4811-8C17-71E1EED6F826}" type="slidenum">
              <a:rPr lang="en-GB" smtClean="0"/>
              <a:t>7</a:t>
            </a:fld>
            <a:endParaRPr lang="en-GB"/>
          </a:p>
        </p:txBody>
      </p:sp>
    </p:spTree>
    <p:extLst>
      <p:ext uri="{BB962C8B-B14F-4D97-AF65-F5344CB8AC3E}">
        <p14:creationId xmlns:p14="http://schemas.microsoft.com/office/powerpoint/2010/main" val="559067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45B89-AC49-1CF2-F55C-36183E039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EC4F2-8D20-7515-BA53-5CF515EC53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26460-5468-2E65-CAA9-EF92BFF5CCC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3AEFBE4-C768-CF0A-5949-AA829082561D}"/>
              </a:ext>
            </a:extLst>
          </p:cNvPr>
          <p:cNvSpPr>
            <a:spLocks noGrp="1"/>
          </p:cNvSpPr>
          <p:nvPr>
            <p:ph type="sldNum" sz="quarter" idx="5"/>
          </p:nvPr>
        </p:nvSpPr>
        <p:spPr/>
        <p:txBody>
          <a:bodyPr/>
          <a:lstStyle/>
          <a:p>
            <a:fld id="{3B00A267-DCE7-4811-8C17-71E1EED6F826}" type="slidenum">
              <a:rPr lang="en-GB" smtClean="0"/>
              <a:t>77</a:t>
            </a:fld>
            <a:endParaRPr lang="en-GB"/>
          </a:p>
        </p:txBody>
      </p:sp>
    </p:spTree>
    <p:extLst>
      <p:ext uri="{BB962C8B-B14F-4D97-AF65-F5344CB8AC3E}">
        <p14:creationId xmlns:p14="http://schemas.microsoft.com/office/powerpoint/2010/main" val="8451931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01690-DC34-8F8A-A864-5109B4257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66925-BF57-AE2F-D8A7-7B070009B3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C29B7-8D63-4624-195E-5811CBB032D5}"/>
              </a:ext>
            </a:extLst>
          </p:cNvPr>
          <p:cNvSpPr>
            <a:spLocks noGrp="1"/>
          </p:cNvSpPr>
          <p:nvPr>
            <p:ph type="body" idx="1"/>
          </p:nvPr>
        </p:nvSpPr>
        <p:spPr/>
        <p:txBody>
          <a:bodyPr/>
          <a:lstStyle/>
          <a:p>
            <a:endParaRPr lang="en-GB">
              <a:ea typeface="Calibri"/>
              <a:cs typeface="Calibri"/>
            </a:endParaRPr>
          </a:p>
        </p:txBody>
      </p:sp>
      <p:sp>
        <p:nvSpPr>
          <p:cNvPr id="4" name="Slide Number Placeholder 3">
            <a:extLst>
              <a:ext uri="{FF2B5EF4-FFF2-40B4-BE49-F238E27FC236}">
                <a16:creationId xmlns:a16="http://schemas.microsoft.com/office/drawing/2014/main" id="{D81C3F8D-F61D-F80E-CC3D-16D4408781AC}"/>
              </a:ext>
            </a:extLst>
          </p:cNvPr>
          <p:cNvSpPr>
            <a:spLocks noGrp="1"/>
          </p:cNvSpPr>
          <p:nvPr>
            <p:ph type="sldNum" sz="quarter" idx="5"/>
          </p:nvPr>
        </p:nvSpPr>
        <p:spPr/>
        <p:txBody>
          <a:bodyPr/>
          <a:lstStyle/>
          <a:p>
            <a:fld id="{3B00A267-DCE7-4811-8C17-71E1EED6F826}" type="slidenum">
              <a:rPr lang="en-GB" smtClean="0"/>
              <a:t>78</a:t>
            </a:fld>
            <a:endParaRPr lang="en-GB"/>
          </a:p>
        </p:txBody>
      </p:sp>
    </p:spTree>
    <p:extLst>
      <p:ext uri="{BB962C8B-B14F-4D97-AF65-F5344CB8AC3E}">
        <p14:creationId xmlns:p14="http://schemas.microsoft.com/office/powerpoint/2010/main" val="7124047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DE6B3-9043-1EAF-9CC0-B5CCDDEA1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533EB9-5719-613E-7361-A526835BC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257D6-6547-D685-49F5-0A5239C72E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8CB0D65-0493-D781-19DA-9D3B8D23E51D}"/>
              </a:ext>
            </a:extLst>
          </p:cNvPr>
          <p:cNvSpPr>
            <a:spLocks noGrp="1"/>
          </p:cNvSpPr>
          <p:nvPr>
            <p:ph type="sldNum" sz="quarter" idx="5"/>
          </p:nvPr>
        </p:nvSpPr>
        <p:spPr/>
        <p:txBody>
          <a:bodyPr/>
          <a:lstStyle/>
          <a:p>
            <a:fld id="{3B00A267-DCE7-4811-8C17-71E1EED6F826}" type="slidenum">
              <a:rPr lang="en-GB" smtClean="0"/>
              <a:t>79</a:t>
            </a:fld>
            <a:endParaRPr lang="en-GB"/>
          </a:p>
        </p:txBody>
      </p:sp>
    </p:spTree>
    <p:extLst>
      <p:ext uri="{BB962C8B-B14F-4D97-AF65-F5344CB8AC3E}">
        <p14:creationId xmlns:p14="http://schemas.microsoft.com/office/powerpoint/2010/main" val="18980868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FDBEF-D8F9-9EE4-33B6-46CEF159D6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765B1-60E3-3787-528E-0CC681070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363B5C-ECC2-7072-0902-D1D58EC3BFE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2DBCEC2-407D-C0B6-362B-A8517855373D}"/>
              </a:ext>
            </a:extLst>
          </p:cNvPr>
          <p:cNvSpPr>
            <a:spLocks noGrp="1"/>
          </p:cNvSpPr>
          <p:nvPr>
            <p:ph type="sldNum" sz="quarter" idx="5"/>
          </p:nvPr>
        </p:nvSpPr>
        <p:spPr/>
        <p:txBody>
          <a:bodyPr/>
          <a:lstStyle/>
          <a:p>
            <a:fld id="{3B00A267-DCE7-4811-8C17-71E1EED6F826}" type="slidenum">
              <a:rPr lang="en-GB" smtClean="0"/>
              <a:t>80</a:t>
            </a:fld>
            <a:endParaRPr lang="en-GB"/>
          </a:p>
        </p:txBody>
      </p:sp>
    </p:spTree>
    <p:extLst>
      <p:ext uri="{BB962C8B-B14F-4D97-AF65-F5344CB8AC3E}">
        <p14:creationId xmlns:p14="http://schemas.microsoft.com/office/powerpoint/2010/main" val="6836732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F6FDC-5A44-B2D3-851E-2DE3CED8B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DC5052-A76C-D1EF-8513-0B12CE3318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05A79-19E3-5A65-44BA-6810B810D03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3450AB8-1C87-4B9F-D71F-ADCB913BAD23}"/>
              </a:ext>
            </a:extLst>
          </p:cNvPr>
          <p:cNvSpPr>
            <a:spLocks noGrp="1"/>
          </p:cNvSpPr>
          <p:nvPr>
            <p:ph type="sldNum" sz="quarter" idx="5"/>
          </p:nvPr>
        </p:nvSpPr>
        <p:spPr/>
        <p:txBody>
          <a:bodyPr/>
          <a:lstStyle/>
          <a:p>
            <a:fld id="{3B00A267-DCE7-4811-8C17-71E1EED6F826}" type="slidenum">
              <a:rPr lang="en-GB" smtClean="0"/>
              <a:t>81</a:t>
            </a:fld>
            <a:endParaRPr lang="en-GB"/>
          </a:p>
        </p:txBody>
      </p:sp>
    </p:spTree>
    <p:extLst>
      <p:ext uri="{BB962C8B-B14F-4D97-AF65-F5344CB8AC3E}">
        <p14:creationId xmlns:p14="http://schemas.microsoft.com/office/powerpoint/2010/main" val="6569386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C7608-6DEE-4CF0-7C93-2858A9E0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7B7B6-B0DD-1A25-C5BD-512E86D41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3C504-53B0-28FC-B072-56CF64C9203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D4EF715-90A6-766B-3430-B19EA823EBFB}"/>
              </a:ext>
            </a:extLst>
          </p:cNvPr>
          <p:cNvSpPr>
            <a:spLocks noGrp="1"/>
          </p:cNvSpPr>
          <p:nvPr>
            <p:ph type="sldNum" sz="quarter" idx="5"/>
          </p:nvPr>
        </p:nvSpPr>
        <p:spPr/>
        <p:txBody>
          <a:bodyPr/>
          <a:lstStyle/>
          <a:p>
            <a:fld id="{3B00A267-DCE7-4811-8C17-71E1EED6F826}" type="slidenum">
              <a:rPr lang="en-GB" smtClean="0"/>
              <a:t>82</a:t>
            </a:fld>
            <a:endParaRPr lang="en-GB"/>
          </a:p>
        </p:txBody>
      </p:sp>
    </p:spTree>
    <p:extLst>
      <p:ext uri="{BB962C8B-B14F-4D97-AF65-F5344CB8AC3E}">
        <p14:creationId xmlns:p14="http://schemas.microsoft.com/office/powerpoint/2010/main" val="8353949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83</a:t>
            </a:fld>
            <a:endParaRPr lang="en-GB"/>
          </a:p>
        </p:txBody>
      </p:sp>
    </p:spTree>
    <p:extLst>
      <p:ext uri="{BB962C8B-B14F-4D97-AF65-F5344CB8AC3E}">
        <p14:creationId xmlns:p14="http://schemas.microsoft.com/office/powerpoint/2010/main" val="15561843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84</a:t>
            </a:fld>
            <a:endParaRPr lang="en-GB"/>
          </a:p>
        </p:txBody>
      </p:sp>
    </p:spTree>
    <p:extLst>
      <p:ext uri="{BB962C8B-B14F-4D97-AF65-F5344CB8AC3E}">
        <p14:creationId xmlns:p14="http://schemas.microsoft.com/office/powerpoint/2010/main" val="9797608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85</a:t>
            </a:fld>
            <a:endParaRPr lang="en-GB"/>
          </a:p>
        </p:txBody>
      </p:sp>
    </p:spTree>
    <p:extLst>
      <p:ext uri="{BB962C8B-B14F-4D97-AF65-F5344CB8AC3E}">
        <p14:creationId xmlns:p14="http://schemas.microsoft.com/office/powerpoint/2010/main" val="10443525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32197-E315-FCE7-5C32-AE047EE2A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368B1-B677-8A5D-3E06-6A67F9F84E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5CE00-3BBB-D391-FB2A-084B6E1396B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CF937D4-ECC8-EA0B-9C3F-9E4B0783B98D}"/>
              </a:ext>
            </a:extLst>
          </p:cNvPr>
          <p:cNvSpPr>
            <a:spLocks noGrp="1"/>
          </p:cNvSpPr>
          <p:nvPr>
            <p:ph type="sldNum" sz="quarter" idx="5"/>
          </p:nvPr>
        </p:nvSpPr>
        <p:spPr/>
        <p:txBody>
          <a:bodyPr/>
          <a:lstStyle/>
          <a:p>
            <a:fld id="{3B00A267-DCE7-4811-8C17-71E1EED6F826}" type="slidenum">
              <a:rPr lang="en-GB" smtClean="0"/>
              <a:t>86</a:t>
            </a:fld>
            <a:endParaRPr lang="en-GB"/>
          </a:p>
        </p:txBody>
      </p:sp>
    </p:spTree>
    <p:extLst>
      <p:ext uri="{BB962C8B-B14F-4D97-AF65-F5344CB8AC3E}">
        <p14:creationId xmlns:p14="http://schemas.microsoft.com/office/powerpoint/2010/main" val="3035510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Of the 17 SDGs. There are 4 about the natural environment – located in the bottom tier of the figure.</a:t>
            </a:r>
            <a:endParaRPr lang="en-GB">
              <a:ea typeface="Calibri"/>
              <a:cs typeface="Calibri"/>
            </a:endParaRPr>
          </a:p>
          <a:p>
            <a:endParaRPr lang="en-GB"/>
          </a:p>
          <a:p>
            <a:r>
              <a:rPr lang="en-GB"/>
              <a:t>Human and economic activities are then located above these, demonstrating their reliance on Earth’s natural systems.</a:t>
            </a:r>
            <a:endParaRPr lang="en-GB">
              <a:ea typeface="Calibri"/>
              <a:cs typeface="Calibri"/>
            </a:endParaRPr>
          </a:p>
          <a:p>
            <a:endParaRPr lang="en-GB"/>
          </a:p>
          <a:p>
            <a:r>
              <a:rPr lang="en-GB">
                <a:ea typeface="Calibri" panose="020F0502020204030204"/>
                <a:cs typeface="Calibri" panose="020F0502020204030204"/>
              </a:rPr>
              <a:t>Directly or indirectly. In what you research or how you carry out your research.</a:t>
            </a:r>
            <a:endParaRPr lang="en-GB"/>
          </a:p>
          <a:p>
            <a:endParaRPr lang="en-GB"/>
          </a:p>
          <a:p>
            <a:r>
              <a:rPr lang="en-GB"/>
              <a:t>Facilitators notes: Activity: Mapping research to SDGs (could use online toolkit, download the Excel spreadsheet, or do it on at whiteboard/visualiser)</a:t>
            </a:r>
            <a:endParaRPr lang="en-GB">
              <a:ea typeface="Calibri" panose="020F0502020204030204"/>
              <a:cs typeface="Calibri" panose="020F0502020204030204"/>
            </a:endParaRPr>
          </a:p>
          <a:p>
            <a:r>
              <a:rPr lang="en-GB">
                <a:hlinkClick r:id="rId3"/>
              </a:rPr>
              <a:t>Map your Research | University College Cork</a:t>
            </a:r>
            <a:endParaRPr lang="en-GB"/>
          </a:p>
        </p:txBody>
      </p:sp>
      <p:sp>
        <p:nvSpPr>
          <p:cNvPr id="4" name="Slide Number Placeholder 3"/>
          <p:cNvSpPr>
            <a:spLocks noGrp="1"/>
          </p:cNvSpPr>
          <p:nvPr>
            <p:ph type="sldNum" sz="quarter" idx="5"/>
          </p:nvPr>
        </p:nvSpPr>
        <p:spPr/>
        <p:txBody>
          <a:bodyPr/>
          <a:lstStyle/>
          <a:p>
            <a:fld id="{3B00A267-DCE7-4811-8C17-71E1EED6F826}" type="slidenum">
              <a:rPr lang="en-GB" smtClean="0"/>
              <a:t>8</a:t>
            </a:fld>
            <a:endParaRPr lang="en-GB"/>
          </a:p>
        </p:txBody>
      </p:sp>
    </p:spTree>
    <p:extLst>
      <p:ext uri="{BB962C8B-B14F-4D97-AF65-F5344CB8AC3E}">
        <p14:creationId xmlns:p14="http://schemas.microsoft.com/office/powerpoint/2010/main" val="374381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reason to care about environmental sustainability is </a:t>
            </a:r>
            <a:r>
              <a:rPr lang="en-GB">
                <a:ea typeface="Calibri"/>
                <a:cs typeface="Calibri"/>
              </a:rPr>
              <a:t>environmental degradation.</a:t>
            </a:r>
          </a:p>
          <a:p>
            <a:r>
              <a:rPr lang="en-US">
                <a:ea typeface="Calibri"/>
                <a:cs typeface="Calibri"/>
              </a:rPr>
              <a:t>This includes air and water quality, and biodiversity and plant health. </a:t>
            </a:r>
          </a:p>
        </p:txBody>
      </p:sp>
      <p:sp>
        <p:nvSpPr>
          <p:cNvPr id="4" name="Slide Number Placeholder 3"/>
          <p:cNvSpPr>
            <a:spLocks noGrp="1"/>
          </p:cNvSpPr>
          <p:nvPr>
            <p:ph type="sldNum" sz="quarter" idx="5"/>
          </p:nvPr>
        </p:nvSpPr>
        <p:spPr/>
        <p:txBody>
          <a:bodyPr/>
          <a:lstStyle/>
          <a:p>
            <a:fld id="{3B00A267-DCE7-4811-8C17-71E1EED6F826}" type="slidenum">
              <a:rPr lang="en-GB" smtClean="0"/>
              <a:t>9</a:t>
            </a:fld>
            <a:endParaRPr lang="en-GB"/>
          </a:p>
        </p:txBody>
      </p:sp>
    </p:spTree>
    <p:extLst>
      <p:ext uri="{BB962C8B-B14F-4D97-AF65-F5344CB8AC3E}">
        <p14:creationId xmlns:p14="http://schemas.microsoft.com/office/powerpoint/2010/main" val="802027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1EF2C280-F524-405F-B409-A0B3EEB3A760}"/>
              </a:ext>
              <a:ext uri="{C183D7F6-B498-43B3-948B-1728B52AA6E4}">
                <adec:decorative xmlns:adec="http://schemas.microsoft.com/office/drawing/2017/decorative" val="1"/>
              </a:ext>
            </a:extLst>
          </p:cNvPr>
          <p:cNvSpPr/>
          <p:nvPr userDrawn="1"/>
        </p:nvSpPr>
        <p:spPr>
          <a:xfrm>
            <a:off x="195942" y="195942"/>
            <a:ext cx="11812555" cy="6475445"/>
          </a:xfrm>
          <a:custGeom>
            <a:avLst/>
            <a:gdLst/>
            <a:ahLst/>
            <a:cxnLst/>
            <a:rect l="l" t="t" r="r" b="b"/>
            <a:pathLst>
              <a:path w="12048490" h="6713220">
                <a:moveTo>
                  <a:pt x="0" y="6713004"/>
                </a:moveTo>
                <a:lnTo>
                  <a:pt x="12048210" y="6713004"/>
                </a:lnTo>
                <a:lnTo>
                  <a:pt x="12048210" y="0"/>
                </a:lnTo>
                <a:lnTo>
                  <a:pt x="0" y="0"/>
                </a:lnTo>
                <a:lnTo>
                  <a:pt x="0" y="6713004"/>
                </a:lnTo>
                <a:close/>
              </a:path>
            </a:pathLst>
          </a:custGeom>
          <a:solidFill>
            <a:srgbClr val="B5111A"/>
          </a:solidFill>
        </p:spPr>
        <p:txBody>
          <a:bodyPr wrap="square" lIns="0" tIns="0" rIns="0" bIns="0" rtlCol="0"/>
          <a:lstStyle/>
          <a:p>
            <a:endParaRPr/>
          </a:p>
        </p:txBody>
      </p:sp>
      <p:pic>
        <p:nvPicPr>
          <p:cNvPr id="9" name="Picture 8" descr="Lancaster University">
            <a:extLst>
              <a:ext uri="{FF2B5EF4-FFF2-40B4-BE49-F238E27FC236}">
                <a16:creationId xmlns:a16="http://schemas.microsoft.com/office/drawing/2014/main" id="{B4C545BB-4FC6-4C07-B4BC-1B3873E92B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4942" y="762000"/>
            <a:ext cx="2552491" cy="806916"/>
          </a:xfrm>
          <a:prstGeom prst="rect">
            <a:avLst/>
          </a:prstGeom>
        </p:spPr>
      </p:pic>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chemeClr val="bg1"/>
                </a:solidFill>
                <a:latin typeface="Calibri" panose="020F0502020204030204" pitchFamily="34" charset="0"/>
                <a:cs typeface="Calibri" panose="020F0502020204030204" pitchFamily="34" charset="0"/>
              </a:defRPr>
            </a:lvl1pPr>
          </a:lstStyle>
          <a:p>
            <a:r>
              <a:rPr lang="en-US"/>
              <a:t>Template slide: </a:t>
            </a:r>
            <a:br>
              <a:rPr lang="en-US"/>
            </a:br>
            <a:r>
              <a:rPr lang="en-US"/>
              <a:t>presentation title goes here</a:t>
            </a:r>
            <a:endParaRPr lang="en-GB"/>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date, month, year here</a:t>
            </a:r>
          </a:p>
          <a:p>
            <a:r>
              <a:rPr lang="en-US"/>
              <a:t>Insert presenter name</a:t>
            </a:r>
            <a:endParaRPr lang="en-GB"/>
          </a:p>
        </p:txBody>
      </p:sp>
      <p:sp>
        <p:nvSpPr>
          <p:cNvPr id="8" name="object 6">
            <a:extLst>
              <a:ext uri="{FF2B5EF4-FFF2-40B4-BE49-F238E27FC236}">
                <a16:creationId xmlns:a16="http://schemas.microsoft.com/office/drawing/2014/main" id="{4260E1F7-11D6-4F9A-9CDB-A1450D1E497D}"/>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0" name="object 6">
            <a:extLst>
              <a:ext uri="{FF2B5EF4-FFF2-40B4-BE49-F238E27FC236}">
                <a16:creationId xmlns:a16="http://schemas.microsoft.com/office/drawing/2014/main" id="{BCDE62AB-9720-4075-A15D-483E19C7DADA}"/>
              </a:ext>
              <a:ext uri="{C183D7F6-B498-43B3-948B-1728B52AA6E4}">
                <adec:decorative xmlns:adec="http://schemas.microsoft.com/office/drawing/2017/decorative" val="1"/>
              </a:ext>
            </a:extLst>
          </p:cNvPr>
          <p:cNvSpPr/>
          <p:nvPr userDrawn="1"/>
        </p:nvSpPr>
        <p:spPr>
          <a:xfrm>
            <a:off x="971922" y="38327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sp>
        <p:nvSpPr>
          <p:cNvPr id="13" name="Slide Number Placeholder 5">
            <a:extLst>
              <a:ext uri="{FF2B5EF4-FFF2-40B4-BE49-F238E27FC236}">
                <a16:creationId xmlns:a16="http://schemas.microsoft.com/office/drawing/2014/main" id="{7BD4E107-ACD4-4A6A-8618-FDF878C3B9DA}"/>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chemeClr val="bg1"/>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235516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4400"/>
              </a:lnSpc>
              <a:spcBef>
                <a:spcPts val="1110"/>
              </a:spcBef>
              <a:defRPr sz="4550">
                <a:solidFill>
                  <a:srgbClr val="B5121B"/>
                </a:solidFill>
                <a:latin typeface="Calibri" panose="020F0502020204030204" pitchFamily="34" charset="0"/>
                <a:cs typeface="Calibri" panose="020F0502020204030204" pitchFamily="34" charset="0"/>
              </a:defRPr>
            </a:lvl1pPr>
          </a:lstStyle>
          <a:p>
            <a:r>
              <a:rPr lang="en-US"/>
              <a:t>Add question text here</a:t>
            </a:r>
            <a:endParaRPr lang="en-GB"/>
          </a:p>
        </p:txBody>
      </p:sp>
      <p:pic>
        <p:nvPicPr>
          <p:cNvPr id="8" name="Picture 7" descr="Lancaster University">
            <a:extLst>
              <a:ext uri="{FF2B5EF4-FFF2-40B4-BE49-F238E27FC236}">
                <a16:creationId xmlns:a16="http://schemas.microsoft.com/office/drawing/2014/main" id="{5A0CDDDE-2A8D-4F00-B876-791A126CBD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
        <p:nvSpPr>
          <p:cNvPr id="9" name="object 5">
            <a:extLst>
              <a:ext uri="{FF2B5EF4-FFF2-40B4-BE49-F238E27FC236}">
                <a16:creationId xmlns:a16="http://schemas.microsoft.com/office/drawing/2014/main" id="{A1F40E0C-FCFE-45A8-B4CD-8E1C0339D496}"/>
              </a:ext>
              <a:ext uri="{C183D7F6-B498-43B3-948B-1728B52AA6E4}">
                <adec:decorative xmlns:adec="http://schemas.microsoft.com/office/drawing/2017/decorative" val="1"/>
              </a:ext>
            </a:extLst>
          </p:cNvPr>
          <p:cNvSpPr/>
          <p:nvPr userDrawn="1"/>
        </p:nvSpPr>
        <p:spPr>
          <a:xfrm>
            <a:off x="992097" y="3830968"/>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3" name="Slide Number Placeholder 5">
            <a:extLst>
              <a:ext uri="{FF2B5EF4-FFF2-40B4-BE49-F238E27FC236}">
                <a16:creationId xmlns:a16="http://schemas.microsoft.com/office/drawing/2014/main" id="{F55EE488-FA38-4ABE-A8A1-1C0A496D55BF}"/>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3816036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EAACC63-D887-40E8-8239-FD16AE528F07}"/>
              </a:ext>
            </a:extLst>
          </p:cNvPr>
          <p:cNvSpPr>
            <a:spLocks noGrp="1"/>
          </p:cNvSpPr>
          <p:nvPr>
            <p:ph type="title"/>
          </p:nvPr>
        </p:nvSpPr>
        <p:spPr>
          <a:xfrm>
            <a:off x="819538" y="522516"/>
            <a:ext cx="7568682" cy="1168172"/>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0" name="Content Placeholder 2">
            <a:extLst>
              <a:ext uri="{FF2B5EF4-FFF2-40B4-BE49-F238E27FC236}">
                <a16:creationId xmlns:a16="http://schemas.microsoft.com/office/drawing/2014/main" id="{524D0BDC-AEAF-40AB-BD13-7775E203703A}"/>
              </a:ext>
            </a:extLst>
          </p:cNvPr>
          <p:cNvSpPr>
            <a:spLocks noGrp="1"/>
          </p:cNvSpPr>
          <p:nvPr>
            <p:ph idx="1"/>
          </p:nvPr>
        </p:nvSpPr>
        <p:spPr>
          <a:xfrm>
            <a:off x="819538" y="2313991"/>
            <a:ext cx="4965441" cy="3862971"/>
          </a:xfrm>
        </p:spPr>
        <p:txBody>
          <a:bodyPr/>
          <a:lstStyle>
            <a:lvl1pPr>
              <a:buClr>
                <a:srgbClr val="AEB4B9"/>
              </a:buClr>
              <a:defRPr sz="260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object 4">
            <a:extLst>
              <a:ext uri="{FF2B5EF4-FFF2-40B4-BE49-F238E27FC236}">
                <a16:creationId xmlns:a16="http://schemas.microsoft.com/office/drawing/2014/main" id="{81B46DBF-1B89-405C-A53C-EE0D38B3C854}"/>
              </a:ext>
              <a:ext uri="{C183D7F6-B498-43B3-948B-1728B52AA6E4}">
                <adec:decorative xmlns:adec="http://schemas.microsoft.com/office/drawing/2017/decorative" val="1"/>
              </a:ext>
            </a:extLst>
          </p:cNvPr>
          <p:cNvSpPr/>
          <p:nvPr userDrawn="1"/>
        </p:nvSpPr>
        <p:spPr>
          <a:xfrm>
            <a:off x="854508" y="1832146"/>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6" name="Content Placeholder 2">
            <a:extLst>
              <a:ext uri="{FF2B5EF4-FFF2-40B4-BE49-F238E27FC236}">
                <a16:creationId xmlns:a16="http://schemas.microsoft.com/office/drawing/2014/main" id="{79DC973B-EFE1-44F1-9FB7-36E4227439C7}"/>
              </a:ext>
            </a:extLst>
          </p:cNvPr>
          <p:cNvSpPr>
            <a:spLocks noGrp="1"/>
          </p:cNvSpPr>
          <p:nvPr>
            <p:ph idx="10"/>
          </p:nvPr>
        </p:nvSpPr>
        <p:spPr>
          <a:xfrm>
            <a:off x="6369696" y="2317095"/>
            <a:ext cx="4965442" cy="3862971"/>
          </a:xfrm>
        </p:spPr>
        <p:txBody>
          <a:bodyPr/>
          <a:lstStyle>
            <a:lvl1pPr>
              <a:buClr>
                <a:srgbClr val="AEB4B9"/>
              </a:buClr>
              <a:defRPr sz="260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Slide Number Placeholder 5">
            <a:extLst>
              <a:ext uri="{FF2B5EF4-FFF2-40B4-BE49-F238E27FC236}">
                <a16:creationId xmlns:a16="http://schemas.microsoft.com/office/drawing/2014/main" id="{749C0CEC-03F4-4704-9D20-E00E4CD0651C}"/>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21" name="Picture 20" descr="Lancaster University">
            <a:extLst>
              <a:ext uri="{FF2B5EF4-FFF2-40B4-BE49-F238E27FC236}">
                <a16:creationId xmlns:a16="http://schemas.microsoft.com/office/drawing/2014/main" id="{607635CB-A9C5-437C-8837-4C730E8C63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1583557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75887E-4F05-4593-B389-647D40DD0309}"/>
              </a:ext>
            </a:extLst>
          </p:cNvPr>
          <p:cNvSpPr>
            <a:spLocks noGrp="1"/>
          </p:cNvSpPr>
          <p:nvPr>
            <p:ph type="body" idx="1"/>
          </p:nvPr>
        </p:nvSpPr>
        <p:spPr>
          <a:xfrm>
            <a:off x="746478" y="1681163"/>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C9B9D8-EA34-4852-A458-9C736D59E6A7}"/>
              </a:ext>
            </a:extLst>
          </p:cNvPr>
          <p:cNvSpPr>
            <a:spLocks noGrp="1"/>
          </p:cNvSpPr>
          <p:nvPr>
            <p:ph sz="half" idx="2"/>
          </p:nvPr>
        </p:nvSpPr>
        <p:spPr>
          <a:xfrm>
            <a:off x="746478" y="2505075"/>
            <a:ext cx="5157787"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83E91B9-1447-4EAE-9AB6-9200E96A9896}"/>
              </a:ext>
            </a:extLst>
          </p:cNvPr>
          <p:cNvSpPr>
            <a:spLocks noGrp="1"/>
          </p:cNvSpPr>
          <p:nvPr>
            <p:ph type="body" sz="quarter" idx="3"/>
          </p:nvPr>
        </p:nvSpPr>
        <p:spPr>
          <a:xfrm>
            <a:off x="6172200" y="1681163"/>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105AF1-67AB-413D-B37A-83B233A5D7CD}"/>
              </a:ext>
            </a:extLst>
          </p:cNvPr>
          <p:cNvSpPr>
            <a:spLocks noGrp="1"/>
          </p:cNvSpPr>
          <p:nvPr>
            <p:ph sz="quarter" idx="4"/>
          </p:nvPr>
        </p:nvSpPr>
        <p:spPr>
          <a:xfrm>
            <a:off x="6172200" y="2505075"/>
            <a:ext cx="5183188"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EBFEF35C-6404-4538-8F34-0A8878183E9A}"/>
              </a:ext>
            </a:extLst>
          </p:cNvPr>
          <p:cNvSpPr>
            <a:spLocks noGrp="1"/>
          </p:cNvSpPr>
          <p:nvPr>
            <p:ph type="title"/>
          </p:nvPr>
        </p:nvSpPr>
        <p:spPr>
          <a:xfrm>
            <a:off x="735559" y="531848"/>
            <a:ext cx="7568682" cy="1158840"/>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3" name="object 4">
            <a:extLst>
              <a:ext uri="{FF2B5EF4-FFF2-40B4-BE49-F238E27FC236}">
                <a16:creationId xmlns:a16="http://schemas.microsoft.com/office/drawing/2014/main" id="{3D487BA0-3AE0-4031-8055-C6AFDC31E01B}"/>
              </a:ext>
              <a:ext uri="{C183D7F6-B498-43B3-948B-1728B52AA6E4}">
                <adec:decorative xmlns:adec="http://schemas.microsoft.com/office/drawing/2017/decorative" val="1"/>
              </a:ext>
            </a:extLst>
          </p:cNvPr>
          <p:cNvSpPr/>
          <p:nvPr userDrawn="1"/>
        </p:nvSpPr>
        <p:spPr>
          <a:xfrm>
            <a:off x="835846" y="1832146"/>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6" name="Slide Number Placeholder 5">
            <a:extLst>
              <a:ext uri="{FF2B5EF4-FFF2-40B4-BE49-F238E27FC236}">
                <a16:creationId xmlns:a16="http://schemas.microsoft.com/office/drawing/2014/main" id="{983E33A9-9C13-43F2-93A7-5CD7A6D522E2}"/>
              </a:ext>
            </a:extLst>
          </p:cNvPr>
          <p:cNvSpPr>
            <a:spLocks noGrp="1"/>
          </p:cNvSpPr>
          <p:nvPr>
            <p:ph type="sldNum" sz="quarter" idx="10"/>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7" name="Picture 16" descr="Lancaster University">
            <a:extLst>
              <a:ext uri="{FF2B5EF4-FFF2-40B4-BE49-F238E27FC236}">
                <a16:creationId xmlns:a16="http://schemas.microsoft.com/office/drawing/2014/main" id="{24641CFC-5847-40DB-B4F0-5496D257DA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4126071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id="{E911A0A4-9D31-4F34-8E71-4A07A9FDE92A}"/>
              </a:ext>
              <a:ext uri="{C183D7F6-B498-43B3-948B-1728B52AA6E4}">
                <adec:decorative xmlns:adec="http://schemas.microsoft.com/office/drawing/2017/decorative" val="1"/>
              </a:ext>
            </a:extLst>
          </p:cNvPr>
          <p:cNvSpPr/>
          <p:nvPr userDrawn="1"/>
        </p:nvSpPr>
        <p:spPr>
          <a:xfrm>
            <a:off x="854508" y="1832146"/>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3" name="Title 1">
            <a:extLst>
              <a:ext uri="{FF2B5EF4-FFF2-40B4-BE49-F238E27FC236}">
                <a16:creationId xmlns:a16="http://schemas.microsoft.com/office/drawing/2014/main" id="{DBE2592A-4048-4211-B609-EB603E5AE283}"/>
              </a:ext>
            </a:extLst>
          </p:cNvPr>
          <p:cNvSpPr>
            <a:spLocks noGrp="1"/>
          </p:cNvSpPr>
          <p:nvPr>
            <p:ph type="title"/>
          </p:nvPr>
        </p:nvSpPr>
        <p:spPr>
          <a:xfrm>
            <a:off x="735559" y="531848"/>
            <a:ext cx="7568682" cy="1158840"/>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4" name="Slide Number Placeholder 5">
            <a:extLst>
              <a:ext uri="{FF2B5EF4-FFF2-40B4-BE49-F238E27FC236}">
                <a16:creationId xmlns:a16="http://schemas.microsoft.com/office/drawing/2014/main" id="{432CECB2-8BBC-4238-95E4-9CF53BEC0F2A}"/>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5" name="Picture 14" descr="Lancaster University">
            <a:extLst>
              <a:ext uri="{FF2B5EF4-FFF2-40B4-BE49-F238E27FC236}">
                <a16:creationId xmlns:a16="http://schemas.microsoft.com/office/drawing/2014/main" id="{F43189D6-09CC-4664-8F2F-E317A914F4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graphicFrame>
        <p:nvGraphicFramePr>
          <p:cNvPr id="4" name="Diagram 3"/>
          <p:cNvGraphicFramePr/>
          <p:nvPr userDrawn="1"/>
        </p:nvGraphicFramePr>
        <p:xfrm>
          <a:off x="735559" y="1832146"/>
          <a:ext cx="10687689" cy="4306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7528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id="{E911A0A4-9D31-4F34-8E71-4A07A9FDE92A}"/>
              </a:ext>
              <a:ext uri="{C183D7F6-B498-43B3-948B-1728B52AA6E4}">
                <adec:decorative xmlns:adec="http://schemas.microsoft.com/office/drawing/2017/decorative" val="1"/>
              </a:ext>
            </a:extLst>
          </p:cNvPr>
          <p:cNvSpPr/>
          <p:nvPr userDrawn="1"/>
        </p:nvSpPr>
        <p:spPr>
          <a:xfrm>
            <a:off x="854508" y="1832146"/>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3" name="Title 1">
            <a:extLst>
              <a:ext uri="{FF2B5EF4-FFF2-40B4-BE49-F238E27FC236}">
                <a16:creationId xmlns:a16="http://schemas.microsoft.com/office/drawing/2014/main" id="{DBE2592A-4048-4211-B609-EB603E5AE283}"/>
              </a:ext>
            </a:extLst>
          </p:cNvPr>
          <p:cNvSpPr>
            <a:spLocks noGrp="1"/>
          </p:cNvSpPr>
          <p:nvPr>
            <p:ph type="title"/>
          </p:nvPr>
        </p:nvSpPr>
        <p:spPr>
          <a:xfrm>
            <a:off x="735559" y="531848"/>
            <a:ext cx="7568682" cy="1158840"/>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4" name="Slide Number Placeholder 5">
            <a:extLst>
              <a:ext uri="{FF2B5EF4-FFF2-40B4-BE49-F238E27FC236}">
                <a16:creationId xmlns:a16="http://schemas.microsoft.com/office/drawing/2014/main" id="{432CECB2-8BBC-4238-95E4-9CF53BEC0F2A}"/>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5" name="Picture 14" descr="Lancaster University">
            <a:extLst>
              <a:ext uri="{FF2B5EF4-FFF2-40B4-BE49-F238E27FC236}">
                <a16:creationId xmlns:a16="http://schemas.microsoft.com/office/drawing/2014/main" id="{F43189D6-09CC-4664-8F2F-E317A914F4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578580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EAEB81DE-9DB5-4365-A5C5-617C96B6EED8}"/>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3915153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lide 9: discussion">
    <p:spTree>
      <p:nvGrpSpPr>
        <p:cNvPr id="1" name=""/>
        <p:cNvGrpSpPr/>
        <p:nvPr/>
      </p:nvGrpSpPr>
      <p:grpSpPr>
        <a:xfrm>
          <a:off x="0" y="0"/>
          <a:ext cx="0" cy="0"/>
          <a:chOff x="0" y="0"/>
          <a:chExt cx="0" cy="0"/>
        </a:xfrm>
      </p:grpSpPr>
      <p:sp>
        <p:nvSpPr>
          <p:cNvPr id="4" name="Title 1"/>
          <p:cNvSpPr>
            <a:spLocks noGrp="1"/>
          </p:cNvSpPr>
          <p:nvPr>
            <p:ph type="ctrTitle"/>
          </p:nvPr>
        </p:nvSpPr>
        <p:spPr>
          <a:xfrm>
            <a:off x="623392" y="1556796"/>
            <a:ext cx="10945216" cy="720077"/>
          </a:xfrm>
          <a:prstGeom prst="rect">
            <a:avLst/>
          </a:prstGeom>
        </p:spPr>
        <p:txBody>
          <a:bodyPr/>
          <a:lstStyle>
            <a:lvl1pPr algn="l">
              <a:lnSpc>
                <a:spcPct val="80000"/>
              </a:lnSpc>
              <a:defRPr sz="3733">
                <a:solidFill>
                  <a:srgbClr val="B5121B"/>
                </a:solidFill>
              </a:defRPr>
            </a:lvl1pPr>
          </a:lstStyle>
          <a:p>
            <a:r>
              <a:rPr lang="en-US"/>
              <a:t>Click to edit Master title style</a:t>
            </a:r>
            <a:endParaRPr lang="en-GB"/>
          </a:p>
        </p:txBody>
      </p:sp>
      <p:sp>
        <p:nvSpPr>
          <p:cNvPr id="5" name="Subtitle 2"/>
          <p:cNvSpPr>
            <a:spLocks noGrp="1"/>
          </p:cNvSpPr>
          <p:nvPr>
            <p:ph type="subTitle" idx="1"/>
          </p:nvPr>
        </p:nvSpPr>
        <p:spPr>
          <a:xfrm>
            <a:off x="623392" y="2276872"/>
            <a:ext cx="10945216" cy="720080"/>
          </a:xfrm>
          <a:prstGeom prst="rect">
            <a:avLst/>
          </a:prstGeom>
        </p:spPr>
        <p:txBody>
          <a:bodyPr/>
          <a:lstStyle>
            <a:lvl1pPr marL="0" indent="0" algn="l">
              <a:lnSpc>
                <a:spcPct val="100000"/>
              </a:lnSpc>
              <a:spcBef>
                <a:spcPts val="0"/>
              </a:spcBef>
              <a:buNone/>
              <a:defRPr sz="2133">
                <a:solidFill>
                  <a:srgbClr val="66666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a:p>
            <a:endParaRPr lang="en-GB"/>
          </a:p>
        </p:txBody>
      </p:sp>
    </p:spTree>
    <p:extLst>
      <p:ext uri="{BB962C8B-B14F-4D97-AF65-F5344CB8AC3E}">
        <p14:creationId xmlns:p14="http://schemas.microsoft.com/office/powerpoint/2010/main" val="399220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 7: image only">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ct val="80000"/>
              </a:lnSpc>
              <a:defRPr sz="3467">
                <a:solidFill>
                  <a:srgbClr val="B5121B"/>
                </a:solidFill>
              </a:defRPr>
            </a:lvl1pPr>
          </a:lstStyle>
          <a:p>
            <a:r>
              <a:rPr lang="en-US"/>
              <a:t>Click to edit Master title style</a:t>
            </a:r>
            <a:endParaRPr lang="en-GB"/>
          </a:p>
        </p:txBody>
      </p:sp>
    </p:spTree>
    <p:extLst>
      <p:ext uri="{BB962C8B-B14F-4D97-AF65-F5344CB8AC3E}">
        <p14:creationId xmlns:p14="http://schemas.microsoft.com/office/powerpoint/2010/main" val="814481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Red">
    <p:spTree>
      <p:nvGrpSpPr>
        <p:cNvPr id="1" name=""/>
        <p:cNvGrpSpPr/>
        <p:nvPr/>
      </p:nvGrpSpPr>
      <p:grpSpPr>
        <a:xfrm>
          <a:off x="0" y="0"/>
          <a:ext cx="0" cy="0"/>
          <a:chOff x="0" y="0"/>
          <a:chExt cx="0" cy="0"/>
        </a:xfrm>
      </p:grpSpPr>
      <p:sp>
        <p:nvSpPr>
          <p:cNvPr id="6" name="object 2" descr="Red background">
            <a:extLst>
              <a:ext uri="{FF2B5EF4-FFF2-40B4-BE49-F238E27FC236}">
                <a16:creationId xmlns:a16="http://schemas.microsoft.com/office/drawing/2014/main" id="{1EF2C280-F524-405F-B409-A0B3EEB3A760}"/>
              </a:ext>
              <a:ext uri="{C183D7F6-B498-43B3-948B-1728B52AA6E4}">
                <adec:decorative xmlns:adec="http://schemas.microsoft.com/office/drawing/2017/decorative" val="0"/>
              </a:ext>
            </a:extLst>
          </p:cNvPr>
          <p:cNvSpPr/>
          <p:nvPr userDrawn="1"/>
        </p:nvSpPr>
        <p:spPr>
          <a:xfrm>
            <a:off x="195942" y="195942"/>
            <a:ext cx="11812555" cy="6475445"/>
          </a:xfrm>
          <a:custGeom>
            <a:avLst/>
            <a:gdLst/>
            <a:ahLst/>
            <a:cxnLst/>
            <a:rect l="l" t="t" r="r" b="b"/>
            <a:pathLst>
              <a:path w="12048490" h="6713220">
                <a:moveTo>
                  <a:pt x="0" y="6713004"/>
                </a:moveTo>
                <a:lnTo>
                  <a:pt x="12048210" y="6713004"/>
                </a:lnTo>
                <a:lnTo>
                  <a:pt x="12048210" y="0"/>
                </a:lnTo>
                <a:lnTo>
                  <a:pt x="0" y="0"/>
                </a:lnTo>
                <a:lnTo>
                  <a:pt x="0" y="6713004"/>
                </a:lnTo>
                <a:close/>
              </a:path>
            </a:pathLst>
          </a:custGeom>
          <a:solidFill>
            <a:srgbClr val="B5111A"/>
          </a:solidFill>
        </p:spPr>
        <p:txBody>
          <a:bodyPr wrap="square" lIns="0" tIns="0" rIns="0" bIns="0" rtlCol="0"/>
          <a:lstStyle/>
          <a:p>
            <a:endParaRPr/>
          </a:p>
        </p:txBody>
      </p:sp>
      <p:pic>
        <p:nvPicPr>
          <p:cNvPr id="9" name="Picture 8" descr="Lancaster University">
            <a:extLst>
              <a:ext uri="{FF2B5EF4-FFF2-40B4-BE49-F238E27FC236}">
                <a16:creationId xmlns:a16="http://schemas.microsoft.com/office/drawing/2014/main" id="{B4C545BB-4FC6-4C07-B4BC-1B3873E92B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4942" y="762000"/>
            <a:ext cx="2552491" cy="806916"/>
          </a:xfrm>
          <a:prstGeom prst="rect">
            <a:avLst/>
          </a:prstGeom>
        </p:spPr>
      </p:pic>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chemeClr val="bg1"/>
                </a:solidFill>
                <a:latin typeface="Calibri" panose="020F0502020204030204" pitchFamily="34" charset="0"/>
                <a:cs typeface="Calibri" panose="020F0502020204030204" pitchFamily="34" charset="0"/>
              </a:defRPr>
            </a:lvl1pPr>
          </a:lstStyle>
          <a:p>
            <a:r>
              <a:rPr lang="en-US"/>
              <a:t>Template slide: </a:t>
            </a:r>
            <a:br>
              <a:rPr lang="en-US"/>
            </a:br>
            <a:r>
              <a:rPr lang="en-US"/>
              <a:t>presentation title goes here</a:t>
            </a:r>
            <a:endParaRPr lang="en-GB"/>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date, month, year here</a:t>
            </a:r>
          </a:p>
          <a:p>
            <a:r>
              <a:rPr lang="en-US"/>
              <a:t>Insert presenter name</a:t>
            </a:r>
            <a:endParaRPr lang="en-GB"/>
          </a:p>
        </p:txBody>
      </p:sp>
      <p:sp>
        <p:nvSpPr>
          <p:cNvPr id="8" name="object 6">
            <a:extLst>
              <a:ext uri="{FF2B5EF4-FFF2-40B4-BE49-F238E27FC236}">
                <a16:creationId xmlns:a16="http://schemas.microsoft.com/office/drawing/2014/main" id="{4260E1F7-11D6-4F9A-9CDB-A1450D1E497D}"/>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0" name="object 6">
            <a:extLst>
              <a:ext uri="{FF2B5EF4-FFF2-40B4-BE49-F238E27FC236}">
                <a16:creationId xmlns:a16="http://schemas.microsoft.com/office/drawing/2014/main" id="{BCDE62AB-9720-4075-A15D-483E19C7DADA}"/>
              </a:ext>
              <a:ext uri="{C183D7F6-B498-43B3-948B-1728B52AA6E4}">
                <adec:decorative xmlns:adec="http://schemas.microsoft.com/office/drawing/2017/decorative" val="1"/>
              </a:ext>
            </a:extLst>
          </p:cNvPr>
          <p:cNvSpPr/>
          <p:nvPr userDrawn="1"/>
        </p:nvSpPr>
        <p:spPr>
          <a:xfrm>
            <a:off x="971922" y="38327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sp>
        <p:nvSpPr>
          <p:cNvPr id="13" name="Slide Number Placeholder 5">
            <a:extLst>
              <a:ext uri="{FF2B5EF4-FFF2-40B4-BE49-F238E27FC236}">
                <a16:creationId xmlns:a16="http://schemas.microsoft.com/office/drawing/2014/main" id="{7BD4E107-ACD4-4A6A-8618-FDF878C3B9DA}"/>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chemeClr val="bg1"/>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713922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rgbClr val="B5121B"/>
                </a:solidFill>
                <a:latin typeface="Calibri" panose="020F0502020204030204" pitchFamily="34" charset="0"/>
                <a:cs typeface="Calibri" panose="020F0502020204030204" pitchFamily="34" charset="0"/>
              </a:defRPr>
            </a:lvl1pPr>
          </a:lstStyle>
          <a:p>
            <a:r>
              <a:rPr lang="en-US"/>
              <a:t>Template slide: </a:t>
            </a:r>
            <a:br>
              <a:rPr lang="en-US"/>
            </a:br>
            <a:r>
              <a:rPr lang="en-US"/>
              <a:t>presentation title goes here</a:t>
            </a:r>
            <a:endParaRPr lang="en-GB"/>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date, month, year here</a:t>
            </a:r>
          </a:p>
          <a:p>
            <a:r>
              <a:rPr lang="en-US"/>
              <a:t>Insert presenter name</a:t>
            </a:r>
            <a:endParaRPr lang="en-GB"/>
          </a:p>
        </p:txBody>
      </p:sp>
      <p:pic>
        <p:nvPicPr>
          <p:cNvPr id="7" name="Picture 6" descr="Lancaster University">
            <a:extLst>
              <a:ext uri="{FF2B5EF4-FFF2-40B4-BE49-F238E27FC236}">
                <a16:creationId xmlns:a16="http://schemas.microsoft.com/office/drawing/2014/main" id="{2528AF01-8AC0-4C10-8386-19F11482E5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6682" y="762000"/>
            <a:ext cx="2565317" cy="810971"/>
          </a:xfrm>
          <a:prstGeom prst="rect">
            <a:avLst/>
          </a:prstGeom>
        </p:spPr>
      </p:pic>
      <p:sp>
        <p:nvSpPr>
          <p:cNvPr id="8" name="object 6">
            <a:extLst>
              <a:ext uri="{FF2B5EF4-FFF2-40B4-BE49-F238E27FC236}">
                <a16:creationId xmlns:a16="http://schemas.microsoft.com/office/drawing/2014/main" id="{4260E1F7-11D6-4F9A-9CDB-A1450D1E497D}"/>
              </a:ext>
              <a:ext uri="{C183D7F6-B498-43B3-948B-1728B52AA6E4}">
                <adec:decorative xmlns:adec="http://schemas.microsoft.com/office/drawing/2017/decorative" val="1"/>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1" name="Slide Number Placeholder 5">
            <a:extLst>
              <a:ext uri="{FF2B5EF4-FFF2-40B4-BE49-F238E27FC236}">
                <a16:creationId xmlns:a16="http://schemas.microsoft.com/office/drawing/2014/main" id="{195C828A-191B-48BF-BB4A-DF202F883DD1}"/>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2114137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Log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rgbClr val="B5121B"/>
                </a:solidFill>
                <a:latin typeface="Calibri" panose="020F0502020204030204" pitchFamily="34" charset="0"/>
                <a:cs typeface="Calibri" panose="020F0502020204030204" pitchFamily="34" charset="0"/>
              </a:defRPr>
            </a:lvl1pPr>
          </a:lstStyle>
          <a:p>
            <a:r>
              <a:rPr lang="en-US"/>
              <a:t>Template slide: </a:t>
            </a:r>
            <a:br>
              <a:rPr lang="en-US"/>
            </a:br>
            <a:r>
              <a:rPr lang="en-US"/>
              <a:t>presentation title goes here</a:t>
            </a:r>
            <a:endParaRPr lang="en-GB"/>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date, month, year here</a:t>
            </a:r>
          </a:p>
          <a:p>
            <a:r>
              <a:rPr lang="en-US"/>
              <a:t>Insert presenter name</a:t>
            </a:r>
            <a:endParaRPr lang="en-GB"/>
          </a:p>
        </p:txBody>
      </p:sp>
      <p:pic>
        <p:nvPicPr>
          <p:cNvPr id="7" name="Picture 6" descr="Lancaster University">
            <a:extLst>
              <a:ext uri="{FF2B5EF4-FFF2-40B4-BE49-F238E27FC236}">
                <a16:creationId xmlns:a16="http://schemas.microsoft.com/office/drawing/2014/main" id="{2528AF01-8AC0-4C10-8386-19F11482E5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6682" y="762000"/>
            <a:ext cx="2565317" cy="810971"/>
          </a:xfrm>
          <a:prstGeom prst="rect">
            <a:avLst/>
          </a:prstGeom>
        </p:spPr>
      </p:pic>
      <p:sp>
        <p:nvSpPr>
          <p:cNvPr id="8" name="object 6">
            <a:extLst>
              <a:ext uri="{FF2B5EF4-FFF2-40B4-BE49-F238E27FC236}">
                <a16:creationId xmlns:a16="http://schemas.microsoft.com/office/drawing/2014/main" id="{4260E1F7-11D6-4F9A-9CDB-A1450D1E497D}"/>
              </a:ext>
              <a:ext uri="{C183D7F6-B498-43B3-948B-1728B52AA6E4}">
                <adec:decorative xmlns:adec="http://schemas.microsoft.com/office/drawing/2017/decorative" val="1"/>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6" name="object 8" descr="University Academy 92 Manchester">
            <a:extLst>
              <a:ext uri="{FF2B5EF4-FFF2-40B4-BE49-F238E27FC236}">
                <a16:creationId xmlns:a16="http://schemas.microsoft.com/office/drawing/2014/main" id="{97C89DA9-7708-4EE0-9C2E-17C843B198F5}"/>
              </a:ext>
            </a:extLst>
          </p:cNvPr>
          <p:cNvSpPr/>
          <p:nvPr userDrawn="1"/>
        </p:nvSpPr>
        <p:spPr>
          <a:xfrm>
            <a:off x="6888886" y="697941"/>
            <a:ext cx="1481137" cy="777608"/>
          </a:xfrm>
          <a:prstGeom prst="rect">
            <a:avLst/>
          </a:prstGeom>
          <a:blipFill>
            <a:blip r:embed="rId3" cstate="print"/>
            <a:stretch>
              <a:fillRect/>
            </a:stretch>
          </a:blipFill>
        </p:spPr>
        <p:txBody>
          <a:bodyPr wrap="square" lIns="0" tIns="0" rIns="0" bIns="0" rtlCol="0"/>
          <a:lstStyle/>
          <a:p>
            <a:endParaRPr/>
          </a:p>
        </p:txBody>
      </p:sp>
      <p:sp>
        <p:nvSpPr>
          <p:cNvPr id="9" name="object 9" descr="Blackburn College">
            <a:extLst>
              <a:ext uri="{FF2B5EF4-FFF2-40B4-BE49-F238E27FC236}">
                <a16:creationId xmlns:a16="http://schemas.microsoft.com/office/drawing/2014/main" id="{B2D8FC4D-6A10-4AFC-90EE-36BEDC612D9F}"/>
              </a:ext>
            </a:extLst>
          </p:cNvPr>
          <p:cNvSpPr/>
          <p:nvPr userDrawn="1"/>
        </p:nvSpPr>
        <p:spPr>
          <a:xfrm>
            <a:off x="4800858" y="717994"/>
            <a:ext cx="1763493" cy="617945"/>
          </a:xfrm>
          <a:prstGeom prst="rect">
            <a:avLst/>
          </a:prstGeom>
          <a:blipFill>
            <a:blip r:embed="rId4" cstate="print"/>
            <a:stretch>
              <a:fillRect/>
            </a:stretch>
          </a:blipFill>
        </p:spPr>
        <p:txBody>
          <a:bodyPr wrap="square" lIns="0" tIns="0" rIns="0" bIns="0" rtlCol="0"/>
          <a:lstStyle/>
          <a:p>
            <a:endParaRPr/>
          </a:p>
        </p:txBody>
      </p:sp>
      <p:sp>
        <p:nvSpPr>
          <p:cNvPr id="10" name="object 10" descr="Blackpool &amp; The Fylde college">
            <a:extLst>
              <a:ext uri="{FF2B5EF4-FFF2-40B4-BE49-F238E27FC236}">
                <a16:creationId xmlns:a16="http://schemas.microsoft.com/office/drawing/2014/main" id="{74C67722-6D8E-4717-BBA0-D9603159F8C3}"/>
              </a:ext>
            </a:extLst>
          </p:cNvPr>
          <p:cNvSpPr/>
          <p:nvPr userDrawn="1"/>
        </p:nvSpPr>
        <p:spPr>
          <a:xfrm>
            <a:off x="2927182" y="665080"/>
            <a:ext cx="1543981" cy="642486"/>
          </a:xfrm>
          <a:prstGeom prst="rect">
            <a:avLst/>
          </a:prstGeom>
          <a:blipFill>
            <a:blip r:embed="rId5" cstate="print"/>
            <a:stretch>
              <a:fillRect/>
            </a:stretch>
          </a:blipFill>
        </p:spPr>
        <p:txBody>
          <a:bodyPr wrap="square" lIns="0" tIns="0" rIns="0" bIns="0" rtlCol="0"/>
          <a:lstStyle/>
          <a:p>
            <a:endParaRPr/>
          </a:p>
        </p:txBody>
      </p:sp>
      <p:sp>
        <p:nvSpPr>
          <p:cNvPr id="11" name="object 11" descr="Furness college">
            <a:extLst>
              <a:ext uri="{FF2B5EF4-FFF2-40B4-BE49-F238E27FC236}">
                <a16:creationId xmlns:a16="http://schemas.microsoft.com/office/drawing/2014/main" id="{544291F1-FBE8-4BF5-82D3-3E12A047DE75}"/>
              </a:ext>
            </a:extLst>
          </p:cNvPr>
          <p:cNvSpPr/>
          <p:nvPr userDrawn="1"/>
        </p:nvSpPr>
        <p:spPr>
          <a:xfrm>
            <a:off x="891120" y="700908"/>
            <a:ext cx="1786115" cy="699558"/>
          </a:xfrm>
          <a:prstGeom prst="rect">
            <a:avLst/>
          </a:prstGeom>
          <a:blipFill>
            <a:blip r:embed="rId6" cstate="print"/>
            <a:stretch>
              <a:fillRect/>
            </a:stretch>
          </a:blipFill>
        </p:spPr>
        <p:txBody>
          <a:bodyPr wrap="square" lIns="0" tIns="0" rIns="0" bIns="0" rtlCol="0"/>
          <a:lstStyle/>
          <a:p>
            <a:endParaRPr/>
          </a:p>
        </p:txBody>
      </p:sp>
      <p:sp>
        <p:nvSpPr>
          <p:cNvPr id="14" name="Slide Number Placeholder 5">
            <a:extLst>
              <a:ext uri="{FF2B5EF4-FFF2-40B4-BE49-F238E27FC236}">
                <a16:creationId xmlns:a16="http://schemas.microsoft.com/office/drawing/2014/main" id="{FB57897E-9B28-47E3-BC7F-FA671A1687F8}"/>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412772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35A2C7DA-9587-4F85-9BC4-F30F0308AA7E}"/>
              </a:ext>
              <a:ext uri="{C183D7F6-B498-43B3-948B-1728B52AA6E4}">
                <adec:decorative xmlns:adec="http://schemas.microsoft.com/office/drawing/2017/decorative" val="1"/>
              </a:ext>
            </a:extLst>
          </p:cNvPr>
          <p:cNvSpPr/>
          <p:nvPr userDrawn="1"/>
        </p:nvSpPr>
        <p:spPr>
          <a:xfrm>
            <a:off x="185057" y="181946"/>
            <a:ext cx="11821886" cy="6494107"/>
          </a:xfrm>
          <a:custGeom>
            <a:avLst/>
            <a:gdLst/>
            <a:ahLst/>
            <a:cxnLst/>
            <a:rect l="l" t="t" r="r" b="b"/>
            <a:pathLst>
              <a:path w="12049125" h="6713855">
                <a:moveTo>
                  <a:pt x="0" y="6713410"/>
                </a:moveTo>
                <a:lnTo>
                  <a:pt x="12048617" y="6713410"/>
                </a:lnTo>
                <a:lnTo>
                  <a:pt x="12048617" y="0"/>
                </a:lnTo>
                <a:lnTo>
                  <a:pt x="0" y="0"/>
                </a:lnTo>
                <a:lnTo>
                  <a:pt x="0" y="6713410"/>
                </a:lnTo>
                <a:close/>
              </a:path>
            </a:pathLst>
          </a:custGeom>
          <a:solidFill>
            <a:srgbClr val="7CB1C5"/>
          </a:solidFill>
        </p:spPr>
        <p:txBody>
          <a:bodyPr wrap="square" lIns="0" tIns="0" rIns="0" bIns="0" rtlCol="0"/>
          <a:lstStyle/>
          <a:p>
            <a:endParaRPr/>
          </a:p>
        </p:txBody>
      </p:sp>
      <p:pic>
        <p:nvPicPr>
          <p:cNvPr id="9" name="Picture 8" descr="Lancaster University">
            <a:extLst>
              <a:ext uri="{FF2B5EF4-FFF2-40B4-BE49-F238E27FC236}">
                <a16:creationId xmlns:a16="http://schemas.microsoft.com/office/drawing/2014/main" id="{B4C545BB-4FC6-4C07-B4BC-1B3873E92B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4942" y="762000"/>
            <a:ext cx="2552491" cy="806916"/>
          </a:xfrm>
          <a:prstGeom prst="rect">
            <a:avLst/>
          </a:prstGeom>
        </p:spPr>
      </p:pic>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chemeClr val="bg1"/>
                </a:solidFill>
                <a:latin typeface="Calibri" panose="020F0502020204030204" pitchFamily="34" charset="0"/>
                <a:cs typeface="Calibri" panose="020F0502020204030204" pitchFamily="34" charset="0"/>
              </a:defRPr>
            </a:lvl1pPr>
          </a:lstStyle>
          <a:p>
            <a:r>
              <a:rPr lang="en-US"/>
              <a:t>Template slide: </a:t>
            </a:r>
            <a:br>
              <a:rPr lang="en-US"/>
            </a:br>
            <a:r>
              <a:rPr lang="en-US"/>
              <a:t>section title goes here</a:t>
            </a:r>
            <a:endParaRPr lang="en-GB"/>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date, month, year here</a:t>
            </a:r>
          </a:p>
          <a:p>
            <a:r>
              <a:rPr lang="en-US"/>
              <a:t>Insert presenter name</a:t>
            </a:r>
            <a:endParaRPr lang="en-GB"/>
          </a:p>
        </p:txBody>
      </p:sp>
      <p:sp>
        <p:nvSpPr>
          <p:cNvPr id="8" name="object 6">
            <a:extLst>
              <a:ext uri="{FF2B5EF4-FFF2-40B4-BE49-F238E27FC236}">
                <a16:creationId xmlns:a16="http://schemas.microsoft.com/office/drawing/2014/main" id="{4260E1F7-11D6-4F9A-9CDB-A1450D1E497D}"/>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0" name="object 6">
            <a:extLst>
              <a:ext uri="{FF2B5EF4-FFF2-40B4-BE49-F238E27FC236}">
                <a16:creationId xmlns:a16="http://schemas.microsoft.com/office/drawing/2014/main" id="{BCDE62AB-9720-4075-A15D-483E19C7DADA}"/>
              </a:ext>
              <a:ext uri="{C183D7F6-B498-43B3-948B-1728B52AA6E4}">
                <adec:decorative xmlns:adec="http://schemas.microsoft.com/office/drawing/2017/decorative" val="1"/>
              </a:ext>
            </a:extLst>
          </p:cNvPr>
          <p:cNvSpPr/>
          <p:nvPr userDrawn="1"/>
        </p:nvSpPr>
        <p:spPr>
          <a:xfrm>
            <a:off x="971922" y="3832747"/>
            <a:ext cx="1590675" cy="0"/>
          </a:xfrm>
          <a:custGeom>
            <a:avLst/>
            <a:gdLst/>
            <a:ahLst/>
            <a:cxnLst/>
            <a:rect l="l" t="t" r="r" b="b"/>
            <a:pathLst>
              <a:path w="1590675">
                <a:moveTo>
                  <a:pt x="0" y="0"/>
                </a:moveTo>
                <a:lnTo>
                  <a:pt x="1590421" y="0"/>
                </a:lnTo>
              </a:path>
            </a:pathLst>
          </a:custGeom>
          <a:ln w="17043">
            <a:solidFill>
              <a:schemeClr val="bg1"/>
            </a:solidFill>
          </a:ln>
        </p:spPr>
        <p:txBody>
          <a:bodyPr wrap="square" lIns="0" tIns="0" rIns="0" bIns="0" rtlCol="0"/>
          <a:lstStyle/>
          <a:p>
            <a:endParaRPr/>
          </a:p>
        </p:txBody>
      </p:sp>
      <p:sp>
        <p:nvSpPr>
          <p:cNvPr id="14" name="Slide Number Placeholder 5">
            <a:extLst>
              <a:ext uri="{FF2B5EF4-FFF2-40B4-BE49-F238E27FC236}">
                <a16:creationId xmlns:a16="http://schemas.microsoft.com/office/drawing/2014/main" id="{5B6FFB34-2A03-4DFF-8F1A-D7E69F6F8290}"/>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chemeClr val="bg1"/>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367040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Section Header">
    <p:spTree>
      <p:nvGrpSpPr>
        <p:cNvPr id="1" name=""/>
        <p:cNvGrpSpPr/>
        <p:nvPr/>
      </p:nvGrpSpPr>
      <p:grpSpPr>
        <a:xfrm>
          <a:off x="0" y="0"/>
          <a:ext cx="0" cy="0"/>
          <a:chOff x="0" y="0"/>
          <a:chExt cx="0" cy="0"/>
        </a:xfrm>
      </p:grpSpPr>
      <p:sp>
        <p:nvSpPr>
          <p:cNvPr id="11" name="object 2" descr="Blue background">
            <a:extLst>
              <a:ext uri="{FF2B5EF4-FFF2-40B4-BE49-F238E27FC236}">
                <a16:creationId xmlns:a16="http://schemas.microsoft.com/office/drawing/2014/main" id="{35A2C7DA-9587-4F85-9BC4-F30F0308AA7E}"/>
              </a:ext>
              <a:ext uri="{C183D7F6-B498-43B3-948B-1728B52AA6E4}">
                <adec:decorative xmlns:adec="http://schemas.microsoft.com/office/drawing/2017/decorative" val="0"/>
              </a:ext>
            </a:extLst>
          </p:cNvPr>
          <p:cNvSpPr/>
          <p:nvPr userDrawn="1"/>
        </p:nvSpPr>
        <p:spPr>
          <a:xfrm>
            <a:off x="185057" y="181946"/>
            <a:ext cx="11821886" cy="6494107"/>
          </a:xfrm>
          <a:custGeom>
            <a:avLst/>
            <a:gdLst/>
            <a:ahLst/>
            <a:cxnLst/>
            <a:rect l="l" t="t" r="r" b="b"/>
            <a:pathLst>
              <a:path w="12049125" h="6713855">
                <a:moveTo>
                  <a:pt x="0" y="6713410"/>
                </a:moveTo>
                <a:lnTo>
                  <a:pt x="12048617" y="6713410"/>
                </a:lnTo>
                <a:lnTo>
                  <a:pt x="12048617" y="0"/>
                </a:lnTo>
                <a:lnTo>
                  <a:pt x="0" y="0"/>
                </a:lnTo>
                <a:lnTo>
                  <a:pt x="0" y="6713410"/>
                </a:lnTo>
                <a:close/>
              </a:path>
            </a:pathLst>
          </a:custGeom>
          <a:solidFill>
            <a:srgbClr val="709BAF"/>
          </a:solidFill>
        </p:spPr>
        <p:txBody>
          <a:bodyPr wrap="square" lIns="0" tIns="0" rIns="0" bIns="0" rtlCol="0"/>
          <a:lstStyle/>
          <a:p>
            <a:endParaRPr>
              <a:solidFill>
                <a:schemeClr val="bg1"/>
              </a:solidFill>
            </a:endParaRPr>
          </a:p>
        </p:txBody>
      </p:sp>
      <p:pic>
        <p:nvPicPr>
          <p:cNvPr id="9" name="Picture 8" descr="Lancaster University">
            <a:extLst>
              <a:ext uri="{FF2B5EF4-FFF2-40B4-BE49-F238E27FC236}">
                <a16:creationId xmlns:a16="http://schemas.microsoft.com/office/drawing/2014/main" id="{B4C545BB-4FC6-4C07-B4BC-1B3873E92B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4942" y="762000"/>
            <a:ext cx="2552491" cy="806916"/>
          </a:xfrm>
          <a:prstGeom prst="rect">
            <a:avLst/>
          </a:prstGeom>
        </p:spPr>
      </p:pic>
      <p:sp>
        <p:nvSpPr>
          <p:cNvPr id="2" name="Title 1">
            <a:extLst>
              <a:ext uri="{FF2B5EF4-FFF2-40B4-BE49-F238E27FC236}">
                <a16:creationId xmlns:a16="http://schemas.microsoft.com/office/drawing/2014/main" id="{470CF9F2-6D22-4CA4-A596-A6A43B8C793E}"/>
              </a:ext>
            </a:extLst>
          </p:cNvPr>
          <p:cNvSpPr>
            <a:spLocks noGrp="1"/>
          </p:cNvSpPr>
          <p:nvPr>
            <p:ph type="ctrTitle" hasCustomPrompt="1"/>
          </p:nvPr>
        </p:nvSpPr>
        <p:spPr>
          <a:xfrm>
            <a:off x="900940" y="2205022"/>
            <a:ext cx="9144000" cy="1399152"/>
          </a:xfrm>
        </p:spPr>
        <p:txBody>
          <a:bodyPr anchor="b">
            <a:normAutofit/>
          </a:bodyPr>
          <a:lstStyle>
            <a:lvl1pPr algn="l">
              <a:lnSpc>
                <a:spcPts val="4400"/>
              </a:lnSpc>
              <a:spcBef>
                <a:spcPts val="1110"/>
              </a:spcBef>
              <a:defRPr sz="4550">
                <a:solidFill>
                  <a:schemeClr val="bg1"/>
                </a:solidFill>
                <a:latin typeface="Calibri" panose="020F0502020204030204" pitchFamily="34" charset="0"/>
                <a:cs typeface="Calibri" panose="020F0502020204030204" pitchFamily="34" charset="0"/>
              </a:defRPr>
            </a:lvl1pPr>
          </a:lstStyle>
          <a:p>
            <a:r>
              <a:rPr lang="en-US"/>
              <a:t>Template slide: </a:t>
            </a:r>
            <a:br>
              <a:rPr lang="en-US"/>
            </a:br>
            <a:r>
              <a:rPr lang="en-US"/>
              <a:t>section title goes here</a:t>
            </a:r>
            <a:endParaRPr lang="en-GB"/>
          </a:p>
        </p:txBody>
      </p:sp>
      <p:sp>
        <p:nvSpPr>
          <p:cNvPr id="3" name="Subtitle 2">
            <a:extLst>
              <a:ext uri="{FF2B5EF4-FFF2-40B4-BE49-F238E27FC236}">
                <a16:creationId xmlns:a16="http://schemas.microsoft.com/office/drawing/2014/main" id="{6D01B88C-C94B-424C-B0DC-611AA046862B}"/>
              </a:ext>
            </a:extLst>
          </p:cNvPr>
          <p:cNvSpPr>
            <a:spLocks noGrp="1"/>
          </p:cNvSpPr>
          <p:nvPr>
            <p:ph type="subTitle" idx="1" hasCustomPrompt="1"/>
          </p:nvPr>
        </p:nvSpPr>
        <p:spPr>
          <a:xfrm>
            <a:off x="934338" y="4152381"/>
            <a:ext cx="9144000" cy="1655762"/>
          </a:xfrm>
        </p:spPr>
        <p:txBody>
          <a:bodyPr>
            <a:normAutofit/>
          </a:bodyPr>
          <a:lstStyle>
            <a:lvl1pPr marL="0" indent="0" algn="l">
              <a:lnSpc>
                <a:spcPts val="2800"/>
              </a:lnSpc>
              <a:spcBef>
                <a:spcPts val="525"/>
              </a:spcBef>
              <a:buNone/>
              <a:defRPr sz="265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date, month, year here</a:t>
            </a:r>
          </a:p>
          <a:p>
            <a:r>
              <a:rPr lang="en-US"/>
              <a:t>Insert presenter name</a:t>
            </a:r>
            <a:endParaRPr lang="en-GB"/>
          </a:p>
        </p:txBody>
      </p:sp>
      <p:sp>
        <p:nvSpPr>
          <p:cNvPr id="8" name="object 6">
            <a:extLst>
              <a:ext uri="{FF2B5EF4-FFF2-40B4-BE49-F238E27FC236}">
                <a16:creationId xmlns:a16="http://schemas.microsoft.com/office/drawing/2014/main" id="{4260E1F7-11D6-4F9A-9CDB-A1450D1E497D}"/>
              </a:ext>
            </a:extLst>
          </p:cNvPr>
          <p:cNvSpPr/>
          <p:nvPr userDrawn="1"/>
        </p:nvSpPr>
        <p:spPr>
          <a:xfrm>
            <a:off x="992097" y="3829921"/>
            <a:ext cx="1584325" cy="0"/>
          </a:xfrm>
          <a:custGeom>
            <a:avLst/>
            <a:gdLst/>
            <a:ahLst/>
            <a:cxnLst/>
            <a:rect l="l" t="t" r="r" b="b"/>
            <a:pathLst>
              <a:path w="1584325">
                <a:moveTo>
                  <a:pt x="0" y="0"/>
                </a:moveTo>
                <a:lnTo>
                  <a:pt x="1584159" y="0"/>
                </a:lnTo>
              </a:path>
            </a:pathLst>
          </a:custGeom>
          <a:ln w="16929">
            <a:solidFill>
              <a:srgbClr val="A6ADB1"/>
            </a:solidFill>
          </a:ln>
        </p:spPr>
        <p:txBody>
          <a:bodyPr wrap="square" lIns="0" tIns="0" rIns="0" bIns="0" rtlCol="0"/>
          <a:lstStyle/>
          <a:p>
            <a:endParaRPr/>
          </a:p>
        </p:txBody>
      </p:sp>
      <p:sp>
        <p:nvSpPr>
          <p:cNvPr id="10" name="object 6">
            <a:extLst>
              <a:ext uri="{FF2B5EF4-FFF2-40B4-BE49-F238E27FC236}">
                <a16:creationId xmlns:a16="http://schemas.microsoft.com/office/drawing/2014/main" id="{BCDE62AB-9720-4075-A15D-483E19C7DADA}"/>
              </a:ext>
              <a:ext uri="{C183D7F6-B498-43B3-948B-1728B52AA6E4}">
                <adec:decorative xmlns:adec="http://schemas.microsoft.com/office/drawing/2017/decorative" val="1"/>
              </a:ext>
            </a:extLst>
          </p:cNvPr>
          <p:cNvSpPr/>
          <p:nvPr userDrawn="1"/>
        </p:nvSpPr>
        <p:spPr>
          <a:xfrm>
            <a:off x="971922" y="3832747"/>
            <a:ext cx="1590675" cy="0"/>
          </a:xfrm>
          <a:custGeom>
            <a:avLst/>
            <a:gdLst/>
            <a:ahLst/>
            <a:cxnLst/>
            <a:rect l="l" t="t" r="r" b="b"/>
            <a:pathLst>
              <a:path w="1590675">
                <a:moveTo>
                  <a:pt x="0" y="0"/>
                </a:moveTo>
                <a:lnTo>
                  <a:pt x="1590421" y="0"/>
                </a:lnTo>
              </a:path>
            </a:pathLst>
          </a:custGeom>
          <a:ln w="17043">
            <a:solidFill>
              <a:schemeClr val="bg1"/>
            </a:solidFill>
          </a:ln>
        </p:spPr>
        <p:txBody>
          <a:bodyPr wrap="square" lIns="0" tIns="0" rIns="0" bIns="0" rtlCol="0"/>
          <a:lstStyle/>
          <a:p>
            <a:endParaRPr/>
          </a:p>
        </p:txBody>
      </p:sp>
      <p:sp>
        <p:nvSpPr>
          <p:cNvPr id="14" name="Slide Number Placeholder 5">
            <a:extLst>
              <a:ext uri="{FF2B5EF4-FFF2-40B4-BE49-F238E27FC236}">
                <a16:creationId xmlns:a16="http://schemas.microsoft.com/office/drawing/2014/main" id="{5B6FFB34-2A03-4DFF-8F1A-D7E69F6F8290}"/>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chemeClr val="bg1"/>
                </a:solidFill>
              </a:defRPr>
            </a:lvl1pPr>
          </a:lstStyle>
          <a:p>
            <a:fld id="{6998E55D-8E2A-4AFE-A61C-B5DBBB7761E7}" type="slidenum">
              <a:rPr lang="en-GB" smtClean="0"/>
              <a:pPr/>
              <a:t>‹#›</a:t>
            </a:fld>
            <a:endParaRPr lang="en-GB"/>
          </a:p>
        </p:txBody>
      </p:sp>
    </p:spTree>
    <p:extLst>
      <p:ext uri="{BB962C8B-B14F-4D97-AF65-F5344CB8AC3E}">
        <p14:creationId xmlns:p14="http://schemas.microsoft.com/office/powerpoint/2010/main" val="1079701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C40D-D6BC-4D4D-AF4C-44A15AE979CC}"/>
              </a:ext>
            </a:extLst>
          </p:cNvPr>
          <p:cNvSpPr>
            <a:spLocks noGrp="1"/>
          </p:cNvSpPr>
          <p:nvPr>
            <p:ph type="title"/>
          </p:nvPr>
        </p:nvSpPr>
        <p:spPr>
          <a:xfrm>
            <a:off x="783773" y="475866"/>
            <a:ext cx="8250058" cy="1224153"/>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BD462D4-273F-48E4-BC67-135E64C37926}"/>
              </a:ext>
            </a:extLst>
          </p:cNvPr>
          <p:cNvSpPr>
            <a:spLocks noGrp="1"/>
          </p:cNvSpPr>
          <p:nvPr>
            <p:ph idx="1"/>
          </p:nvPr>
        </p:nvSpPr>
        <p:spPr>
          <a:xfrm>
            <a:off x="783773" y="2313991"/>
            <a:ext cx="9808029" cy="3862971"/>
          </a:xfrm>
        </p:spPr>
        <p:txBody>
          <a:bodyPr/>
          <a:lstStyle>
            <a:lvl1pPr>
              <a:buClr>
                <a:srgbClr val="AEB4B9"/>
              </a:buClr>
              <a:defRPr sz="260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object 4">
            <a:extLst>
              <a:ext uri="{FF2B5EF4-FFF2-40B4-BE49-F238E27FC236}">
                <a16:creationId xmlns:a16="http://schemas.microsoft.com/office/drawing/2014/main" id="{A95A3A47-0757-4333-ACCD-258450620A52}"/>
              </a:ext>
              <a:ext uri="{C183D7F6-B498-43B3-948B-1728B52AA6E4}">
                <adec:decorative xmlns:adec="http://schemas.microsoft.com/office/drawing/2017/decorative" val="1"/>
              </a:ext>
            </a:extLst>
          </p:cNvPr>
          <p:cNvSpPr/>
          <p:nvPr userDrawn="1"/>
        </p:nvSpPr>
        <p:spPr>
          <a:xfrm>
            <a:off x="811766" y="1841477"/>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3" name="Slide Number Placeholder 5">
            <a:extLst>
              <a:ext uri="{FF2B5EF4-FFF2-40B4-BE49-F238E27FC236}">
                <a16:creationId xmlns:a16="http://schemas.microsoft.com/office/drawing/2014/main" id="{0DE9228C-9B11-4DC9-8F13-D4D1ED507AE8}"/>
              </a:ext>
            </a:extLst>
          </p:cNvPr>
          <p:cNvSpPr>
            <a:spLocks noGrp="1"/>
          </p:cNvSpPr>
          <p:nvPr>
            <p:ph type="sldNum" sz="quarter" idx="4"/>
          </p:nvPr>
        </p:nvSpPr>
        <p:spPr>
          <a:xfrm>
            <a:off x="8955058" y="6092983"/>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4" name="Picture 13" descr="Lancaster University">
            <a:extLst>
              <a:ext uri="{FF2B5EF4-FFF2-40B4-BE49-F238E27FC236}">
                <a16:creationId xmlns:a16="http://schemas.microsoft.com/office/drawing/2014/main" id="{0D9761CB-0BB4-44A2-BF26-F0470B4DCF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52498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only">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9C926E-B465-430E-9BB4-30F751A3EBC1}"/>
              </a:ext>
            </a:extLst>
          </p:cNvPr>
          <p:cNvSpPr>
            <a:spLocks noGrp="1"/>
          </p:cNvSpPr>
          <p:nvPr>
            <p:ph type="title"/>
          </p:nvPr>
        </p:nvSpPr>
        <p:spPr>
          <a:xfrm>
            <a:off x="783773" y="475866"/>
            <a:ext cx="8040738" cy="1224153"/>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3" name="object 4">
            <a:extLst>
              <a:ext uri="{FF2B5EF4-FFF2-40B4-BE49-F238E27FC236}">
                <a16:creationId xmlns:a16="http://schemas.microsoft.com/office/drawing/2014/main" id="{0BDBDF81-CC4C-4516-B38C-887511BA3EDF}"/>
              </a:ext>
              <a:ext uri="{C183D7F6-B498-43B3-948B-1728B52AA6E4}">
                <adec:decorative xmlns:adec="http://schemas.microsoft.com/office/drawing/2017/decorative" val="1"/>
              </a:ext>
            </a:extLst>
          </p:cNvPr>
          <p:cNvSpPr/>
          <p:nvPr userDrawn="1"/>
        </p:nvSpPr>
        <p:spPr>
          <a:xfrm>
            <a:off x="811766" y="1841477"/>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pic>
        <p:nvPicPr>
          <p:cNvPr id="17" name="Picture 16" descr="Lancaster University">
            <a:extLst>
              <a:ext uri="{FF2B5EF4-FFF2-40B4-BE49-F238E27FC236}">
                <a16:creationId xmlns:a16="http://schemas.microsoft.com/office/drawing/2014/main" id="{15D4E1DC-C857-4EB7-8E98-3A0E76300C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208829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xt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D462D4-273F-48E4-BC67-135E64C37926}"/>
              </a:ext>
            </a:extLst>
          </p:cNvPr>
          <p:cNvSpPr>
            <a:spLocks noGrp="1"/>
          </p:cNvSpPr>
          <p:nvPr>
            <p:ph idx="1" hasCustomPrompt="1"/>
          </p:nvPr>
        </p:nvSpPr>
        <p:spPr>
          <a:xfrm>
            <a:off x="772883" y="2313991"/>
            <a:ext cx="9742714" cy="3862971"/>
          </a:xfrm>
        </p:spPr>
        <p:txBody>
          <a:bodyPr/>
          <a:lstStyle>
            <a:lvl1pPr marL="0" indent="0">
              <a:spcAft>
                <a:spcPts val="600"/>
              </a:spcAft>
              <a:buClr>
                <a:srgbClr val="AEB4B9"/>
              </a:buClr>
              <a:buNone/>
              <a:defRPr sz="2600" i="0">
                <a:solidFill>
                  <a:schemeClr val="tx1"/>
                </a:solidFill>
              </a:defRPr>
            </a:lvl1pPr>
            <a:lvl2pPr>
              <a:buClr>
                <a:srgbClr val="AEB4B9"/>
              </a:buClr>
              <a:defRPr>
                <a:solidFill>
                  <a:schemeClr val="tx1"/>
                </a:solidFill>
              </a:defRPr>
            </a:lvl2pPr>
            <a:lvl3pPr>
              <a:buClr>
                <a:srgbClr val="AEB4B9"/>
              </a:buClr>
              <a:defRPr>
                <a:solidFill>
                  <a:schemeClr val="tx1"/>
                </a:solidFill>
              </a:defRPr>
            </a:lvl3pPr>
            <a:lvl4pPr>
              <a:buClr>
                <a:srgbClr val="AEB4B9"/>
              </a:buClr>
              <a:defRPr>
                <a:solidFill>
                  <a:schemeClr val="tx1"/>
                </a:solidFill>
              </a:defRPr>
            </a:lvl4pPr>
            <a:lvl5pPr>
              <a:buClr>
                <a:srgbClr val="AEB4B9"/>
              </a:buClr>
              <a:defRPr>
                <a:solidFill>
                  <a:schemeClr val="tx1"/>
                </a:solidFill>
              </a:defRPr>
            </a:lvl5pPr>
          </a:lstStyle>
          <a:p>
            <a:pPr lvl="0"/>
            <a:r>
              <a:rPr lang="en-US"/>
              <a:t>Template slide: text only (use italics for sub-headings)</a:t>
            </a:r>
          </a:p>
        </p:txBody>
      </p:sp>
      <p:sp>
        <p:nvSpPr>
          <p:cNvPr id="11" name="Title 1">
            <a:extLst>
              <a:ext uri="{FF2B5EF4-FFF2-40B4-BE49-F238E27FC236}">
                <a16:creationId xmlns:a16="http://schemas.microsoft.com/office/drawing/2014/main" id="{659C926E-B465-430E-9BB4-30F751A3EBC1}"/>
              </a:ext>
            </a:extLst>
          </p:cNvPr>
          <p:cNvSpPr>
            <a:spLocks noGrp="1"/>
          </p:cNvSpPr>
          <p:nvPr>
            <p:ph type="title"/>
          </p:nvPr>
        </p:nvSpPr>
        <p:spPr>
          <a:xfrm>
            <a:off x="783773" y="475866"/>
            <a:ext cx="8040738" cy="1224153"/>
          </a:xfrm>
        </p:spPr>
        <p:txBody>
          <a:bodyPr>
            <a:normAutofit/>
          </a:bodyPr>
          <a:lstStyle>
            <a:lvl1pPr>
              <a:lnSpc>
                <a:spcPts val="3470"/>
              </a:lnSpc>
              <a:spcBef>
                <a:spcPts val="750"/>
              </a:spcBef>
              <a:defRPr sz="3600">
                <a:solidFill>
                  <a:srgbClr val="B5121B"/>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3" name="object 4">
            <a:extLst>
              <a:ext uri="{FF2B5EF4-FFF2-40B4-BE49-F238E27FC236}">
                <a16:creationId xmlns:a16="http://schemas.microsoft.com/office/drawing/2014/main" id="{0BDBDF81-CC4C-4516-B38C-887511BA3EDF}"/>
              </a:ext>
              <a:ext uri="{C183D7F6-B498-43B3-948B-1728B52AA6E4}">
                <adec:decorative xmlns:adec="http://schemas.microsoft.com/office/drawing/2017/decorative" val="1"/>
              </a:ext>
            </a:extLst>
          </p:cNvPr>
          <p:cNvSpPr/>
          <p:nvPr userDrawn="1"/>
        </p:nvSpPr>
        <p:spPr>
          <a:xfrm>
            <a:off x="811766" y="1841477"/>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a:p>
        </p:txBody>
      </p:sp>
      <p:sp>
        <p:nvSpPr>
          <p:cNvPr id="15" name="Slide Number Placeholder 5">
            <a:extLst>
              <a:ext uri="{FF2B5EF4-FFF2-40B4-BE49-F238E27FC236}">
                <a16:creationId xmlns:a16="http://schemas.microsoft.com/office/drawing/2014/main" id="{531E803A-17E5-4587-B9C8-543F40CC1832}"/>
              </a:ext>
            </a:extLst>
          </p:cNvPr>
          <p:cNvSpPr>
            <a:spLocks noGrp="1"/>
          </p:cNvSpPr>
          <p:nvPr>
            <p:ph type="sldNum" sz="quarter" idx="4"/>
          </p:nvPr>
        </p:nvSpPr>
        <p:spPr>
          <a:xfrm>
            <a:off x="8955058" y="6102314"/>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a:p>
        </p:txBody>
      </p:sp>
      <p:pic>
        <p:nvPicPr>
          <p:cNvPr id="17" name="Picture 16" descr="Lancaster University">
            <a:extLst>
              <a:ext uri="{FF2B5EF4-FFF2-40B4-BE49-F238E27FC236}">
                <a16:creationId xmlns:a16="http://schemas.microsoft.com/office/drawing/2014/main" id="{15D4E1DC-C857-4EB7-8E98-3A0E76300C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4359" y="762000"/>
            <a:ext cx="2098889" cy="663520"/>
          </a:xfrm>
          <a:prstGeom prst="rect">
            <a:avLst/>
          </a:prstGeom>
        </p:spPr>
      </p:pic>
    </p:spTree>
    <p:extLst>
      <p:ext uri="{BB962C8B-B14F-4D97-AF65-F5344CB8AC3E}">
        <p14:creationId xmlns:p14="http://schemas.microsoft.com/office/powerpoint/2010/main" val="3483828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bk object 16">
            <a:extLst>
              <a:ext uri="{FF2B5EF4-FFF2-40B4-BE49-F238E27FC236}">
                <a16:creationId xmlns:a16="http://schemas.microsoft.com/office/drawing/2014/main" id="{AEA68D54-1EAD-45D6-B6CC-D07221904D21}"/>
              </a:ext>
              <a:ext uri="{C183D7F6-B498-43B3-948B-1728B52AA6E4}">
                <adec:decorative xmlns:adec="http://schemas.microsoft.com/office/drawing/2017/decorative" val="1"/>
              </a:ext>
            </a:extLst>
          </p:cNvPr>
          <p:cNvSpPr/>
          <p:nvPr userDrawn="1"/>
        </p:nvSpPr>
        <p:spPr>
          <a:xfrm>
            <a:off x="95986" y="95973"/>
            <a:ext cx="12001500" cy="6666230"/>
          </a:xfrm>
          <a:custGeom>
            <a:avLst/>
            <a:gdLst/>
            <a:ahLst/>
            <a:cxnLst/>
            <a:rect l="l" t="t" r="r" b="b"/>
            <a:pathLst>
              <a:path w="12001500" h="6666230">
                <a:moveTo>
                  <a:pt x="0" y="6666039"/>
                </a:moveTo>
                <a:lnTo>
                  <a:pt x="12001233" y="6666039"/>
                </a:lnTo>
                <a:lnTo>
                  <a:pt x="12001233" y="0"/>
                </a:lnTo>
                <a:lnTo>
                  <a:pt x="0" y="0"/>
                </a:lnTo>
                <a:lnTo>
                  <a:pt x="0" y="6666039"/>
                </a:lnTo>
                <a:close/>
              </a:path>
            </a:pathLst>
          </a:custGeom>
          <a:ln w="191960">
            <a:solidFill>
              <a:srgbClr val="E9ECED"/>
            </a:solidFill>
          </a:ln>
        </p:spPr>
        <p:txBody>
          <a:bodyPr wrap="square" lIns="0" tIns="0" rIns="0" bIns="0" rtlCol="0"/>
          <a:lstStyle/>
          <a:p>
            <a:endParaRPr/>
          </a:p>
        </p:txBody>
      </p:sp>
      <p:sp>
        <p:nvSpPr>
          <p:cNvPr id="2" name="Title Placeholder 1">
            <a:extLst>
              <a:ext uri="{FF2B5EF4-FFF2-40B4-BE49-F238E27FC236}">
                <a16:creationId xmlns:a16="http://schemas.microsoft.com/office/drawing/2014/main" id="{365B8E11-7BA2-4A60-A654-2F22523E46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8189B7-2C82-485D-8C8C-9F6C4A0298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50188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ourworldindata.org/climate-change" TargetMode="External"/><Relationship Id="rId3" Type="http://schemas.openxmlformats.org/officeDocument/2006/relationships/slideLayout" Target="../slideLayouts/slideLayout11.xml"/><Relationship Id="rId7" Type="http://schemas.openxmlformats.org/officeDocument/2006/relationships/image" Target="../media/image1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ourworldindata.org/co2-and-greenhouse-gas-emissions" TargetMode="External"/><Relationship Id="rId5" Type="http://schemas.openxmlformats.org/officeDocument/2006/relationships/image" Target="../media/image18.png"/><Relationship Id="rId4" Type="http://schemas.openxmlformats.org/officeDocument/2006/relationships/notesSlide" Target="../notesSlides/notesSlide10.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11.xml"/><Relationship Id="rId7" Type="http://schemas.openxmlformats.org/officeDocument/2006/relationships/diagramLayout" Target="../diagrams/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Data" Target="../diagrams/data2.xml"/><Relationship Id="rId11" Type="http://schemas.openxmlformats.org/officeDocument/2006/relationships/image" Target="../media/image8.png"/><Relationship Id="rId5" Type="http://schemas.openxmlformats.org/officeDocument/2006/relationships/hyperlink" Target="https://www.lancaster.ac.uk/sustainability/" TargetMode="External"/><Relationship Id="rId10" Type="http://schemas.microsoft.com/office/2007/relationships/diagramDrawing" Target="../diagrams/drawing2.xml"/><Relationship Id="rId4" Type="http://schemas.openxmlformats.org/officeDocument/2006/relationships/notesSlide" Target="../notesSlides/notesSlide11.xml"/><Relationship Id="rId9" Type="http://schemas.openxmlformats.org/officeDocument/2006/relationships/diagramColors" Target="../diagrams/colors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hyperlink" Target="https://www.lancaster.ac.uk/sustainability/annual-report/"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lancaster.ac.uk/sustainability/learning/research/" TargetMode="External"/><Relationship Id="rId2" Type="http://schemas.openxmlformats.org/officeDocument/2006/relationships/hyperlink" Target="https://wellcome.org/who-we-are/positions-and-statements/environmental-sustainability-concordat#signatories-e7be"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lancaster.ac.uk/strategic-planning-and-governance/strategic-pla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42.svg"/><Relationship Id="rId3" Type="http://schemas.openxmlformats.org/officeDocument/2006/relationships/slideLayout" Target="../slideLayouts/slideLayout11.xml"/><Relationship Id="rId21" Type="http://schemas.openxmlformats.org/officeDocument/2006/relationships/image" Target="../media/image37.png"/><Relationship Id="rId34" Type="http://schemas.openxmlformats.org/officeDocument/2006/relationships/image" Target="../media/image50.sv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audio" Target="../media/media12.m4a"/><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45.png"/><Relationship Id="rId1" Type="http://schemas.microsoft.com/office/2007/relationships/media" Target="../media/media12.m4a"/><Relationship Id="rId6" Type="http://schemas.openxmlformats.org/officeDocument/2006/relationships/image" Target="../media/image22.svg"/><Relationship Id="rId11" Type="http://schemas.openxmlformats.org/officeDocument/2006/relationships/image" Target="../media/image27.png"/><Relationship Id="rId24" Type="http://schemas.openxmlformats.org/officeDocument/2006/relationships/image" Target="../media/image40.svg"/><Relationship Id="rId32" Type="http://schemas.openxmlformats.org/officeDocument/2006/relationships/image" Target="../media/image48.sv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svg"/><Relationship Id="rId10" Type="http://schemas.openxmlformats.org/officeDocument/2006/relationships/image" Target="../media/image26.sv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notesSlide" Target="../notesSlides/notesSlide16.xml"/><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 Id="rId27" Type="http://schemas.openxmlformats.org/officeDocument/2006/relationships/image" Target="../media/image43.png"/><Relationship Id="rId30" Type="http://schemas.openxmlformats.org/officeDocument/2006/relationships/image" Target="../media/image46.svg"/><Relationship Id="rId35" Type="http://schemas.openxmlformats.org/officeDocument/2006/relationships/image" Target="../media/image8.png"/><Relationship Id="rId8" Type="http://schemas.openxmlformats.org/officeDocument/2006/relationships/image" Target="../media/image2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8.png"/><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8.png"/><Relationship Id="rId5" Type="http://schemas.openxmlformats.org/officeDocument/2006/relationships/hyperlink" Target="https://www.lancaster.ac.uk/sustainability/" TargetMode="External"/><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8.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58.svg"/><Relationship Id="rId2"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hyperlink" Target="https://wellcome.org/who-we-are/positions-and-statements/environmental-sustainability-concordat#signatories-e7be"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60.sv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60.svg"/></Relationships>
</file>

<file path=ppt/slides/_rels/slide28.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64.jpeg"/><Relationship Id="rId5" Type="http://schemas.openxmlformats.org/officeDocument/2006/relationships/image" Target="../media/image63.png"/><Relationship Id="rId10" Type="http://schemas.openxmlformats.org/officeDocument/2006/relationships/image" Target="../media/image60.svg"/><Relationship Id="rId4" Type="http://schemas.openxmlformats.org/officeDocument/2006/relationships/image" Target="../media/image62.jpe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60.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www.ucl.ac.uk/sustainable/take-action/staff-action/leaf-laboratory-efficiency-assessment-framework" TargetMode="External"/><Relationship Id="rId7" Type="http://schemas.openxmlformats.org/officeDocument/2006/relationships/hyperlink" Target="https://www.iso.org/home.html"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hyperlink" Target="https://www.mygreenlab.org/" TargetMode="External"/><Relationship Id="rId5" Type="http://schemas.openxmlformats.org/officeDocument/2006/relationships/hyperlink" Target="https://greenimpact.nus.org.uk/" TargetMode="External"/><Relationship Id="rId4" Type="http://schemas.openxmlformats.org/officeDocument/2006/relationships/hyperlink" Target="https://www.software.ac.uk/GreenDiSC" TargetMode="External"/><Relationship Id="rId9" Type="http://schemas.openxmlformats.org/officeDocument/2006/relationships/image" Target="../media/image60.svg"/></Relationships>
</file>

<file path=ppt/slides/_rels/slide31.xml.rels><?xml version="1.0" encoding="UTF-8" standalone="yes"?>
<Relationships xmlns="http://schemas.openxmlformats.org/package/2006/relationships"><Relationship Id="rId8" Type="http://schemas.openxmlformats.org/officeDocument/2006/relationships/hyperlink" Target="https://www.cancerresearchuk.org/sites/default/files/policy_on_environmental_sustainability_of_research_-_equivalent_lab_sustainability_schemes.pdf" TargetMode="External"/><Relationship Id="rId3" Type="http://schemas.openxmlformats.org/officeDocument/2006/relationships/hyperlink" Target="https://www.ukri.org/who-we-are/policies-standards-and-data/corporate-policies-and-standards/environmental-sustainability/" TargetMode="External"/><Relationship Id="rId7" Type="http://schemas.openxmlformats.org/officeDocument/2006/relationships/hyperlink" Target="https://www.mygreenlab.org/green-lab-certification.html"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hyperlink" Target="https://www.ucl.ac.uk/sustainable/take-action/staff-action/leaf-laboratory-efficiency-assessment-framework" TargetMode="External"/><Relationship Id="rId5" Type="http://schemas.openxmlformats.org/officeDocument/2006/relationships/hyperlink" Target="https://www.cancerresearchuk.org/funding-for-researchers/applying-for-funding/policies-that-affect-your-grant/environmental-sustainability-in-research" TargetMode="External"/><Relationship Id="rId4" Type="http://schemas.openxmlformats.org/officeDocument/2006/relationships/hyperlink" Target="https://wellcome.org/research-funding/guidance/policies-grant-conditions/environmental-sustainability-funding-policy"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n8research.org.uk/" TargetMode="External"/><Relationship Id="rId3" Type="http://schemas.openxmlformats.org/officeDocument/2006/relationships/hyperlink" Target="https://portal.lancaster.ac.uk/ask/hec/" TargetMode="External"/><Relationship Id="rId7" Type="http://schemas.openxmlformats.org/officeDocument/2006/relationships/hyperlink" Target="https://itss.org.uk/showcase/"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hyperlink" Target="https://www.ukri.org/councils/epsrc/facilities-and-resources/find-an-epsrc-facility-or-resource/" TargetMode="External"/><Relationship Id="rId5" Type="http://schemas.openxmlformats.org/officeDocument/2006/relationships/hyperlink" Target="https://www.lancaster.ac.uk/sci-tech/research/facilities/" TargetMode="External"/><Relationship Id="rId10" Type="http://schemas.openxmlformats.org/officeDocument/2006/relationships/hyperlink" Target="https://www.royce.ac.uk/" TargetMode="External"/><Relationship Id="rId4" Type="http://schemas.openxmlformats.org/officeDocument/2006/relationships/hyperlink" Target="https://portal.lancaster.ac.uk/ask/data-immersion-suite/" TargetMode="External"/><Relationship Id="rId9" Type="http://schemas.openxmlformats.org/officeDocument/2006/relationships/hyperlink" Target="https://www.n8equipment.org.u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1371/journal.pcbi.1008148"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67.jpe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70.jpeg"/><Relationship Id="rId5" Type="http://schemas.openxmlformats.org/officeDocument/2006/relationships/image" Target="../media/image69.sv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1.jpeg"/><Relationship Id="rId7"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hyperlink" Target="https://www.lancaster.ac.uk/facilities/helpdesk/" TargetMode="External"/><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60.svg"/></Relationships>
</file>

<file path=ppt/slides/_rels/slide3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75.jpe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60.svg"/><Relationship Id="rId4" Type="http://schemas.openxmlformats.org/officeDocument/2006/relationships/image" Target="../media/image80.pn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59.png"/><Relationship Id="rId3" Type="http://schemas.openxmlformats.org/officeDocument/2006/relationships/image" Target="../media/image85.jpeg"/><Relationship Id="rId7" Type="http://schemas.openxmlformats.org/officeDocument/2006/relationships/image" Target="../media/image89.svg"/><Relationship Id="rId12"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svg"/><Relationship Id="rId14" Type="http://schemas.openxmlformats.org/officeDocument/2006/relationships/image" Target="../media/image60.svg"/></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95.jpeg"/><Relationship Id="rId7"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hyperlink" Target="https://portal.lancaster.ac.uk/intranet/services/money/travel/sustainable-business-travel-guidance/" TargetMode="External"/><Relationship Id="rId5" Type="http://schemas.openxmlformats.org/officeDocument/2006/relationships/image" Target="../media/image97.svg"/><Relationship Id="rId4" Type="http://schemas.openxmlformats.org/officeDocument/2006/relationships/image" Target="../media/image96.png"/><Relationship Id="rId9" Type="http://schemas.openxmlformats.org/officeDocument/2006/relationships/image" Target="../media/image60.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1.xml"/><Relationship Id="rId7" Type="http://schemas.openxmlformats.org/officeDocument/2006/relationships/image" Target="../media/image11.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notesSlide" Target="../notesSlides/notesSlide4.xml"/><Relationship Id="rId9" Type="http://schemas.openxmlformats.org/officeDocument/2006/relationships/image" Target="../media/image13.svg"/></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100.svg"/></Relationships>
</file>

<file path=ppt/slides/_rels/slide4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2.png"/><Relationship Id="rId7"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93.svg"/><Relationship Id="rId9"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09.sv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hyperlink" Target="https://portal.lancaster.ac.uk/intranet/news/article/greener-cryo-refrigeration-for-lancasters-chemistry-and-physics-research"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hyperlink" Target="https://www.lancaster.ac.uk/ppipl/" TargetMode="External"/><Relationship Id="rId5" Type="http://schemas.openxmlformats.org/officeDocument/2006/relationships/image" Target="../media/image113.jpeg"/><Relationship Id="rId4" Type="http://schemas.openxmlformats.org/officeDocument/2006/relationships/hyperlink" Target="https://www.lancaster.ac.uk/pentlan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hyperlink" Target="https://phreportcard.or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8.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www.rsc.org/prizes-funding/funding/find-funding/sustainable-laboratories-grant/" TargetMode="External"/><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hyperlink" Target="https://www.embo.org/the-embo-communities/embo-lab-sustainability-award/"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www.iema.net/articles/wobbly-foundations-taking-a-nested-approach-to-sustainability?t=0" TargetMode="External"/><Relationship Id="rId3" Type="http://schemas.openxmlformats.org/officeDocument/2006/relationships/hyperlink" Target="https://unesdoc.unesco.org/ark:/48223/pf0000075053" TargetMode="External"/><Relationship Id="rId7" Type="http://schemas.openxmlformats.org/officeDocument/2006/relationships/hyperlink" Target="https://unesdoc.unesco.org/ark:/48223/pf0000225784" TargetMode="External"/><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hyperlink" Target="https://www.stockholmresilience.org/research/research-news/2016-06-14-how-food-connects-all-the-sdgs.html" TargetMode="External"/><Relationship Id="rId5" Type="http://schemas.openxmlformats.org/officeDocument/2006/relationships/hyperlink" Target="https://www.youtube.com/watch?v=X6HDcubgxRk" TargetMode="External"/><Relationship Id="rId4" Type="http://schemas.openxmlformats.org/officeDocument/2006/relationships/hyperlink" Target="https://www.lancaster.ac.uk/media/lancaster-university/content-assets/documents/sustainability/GlossaryoftermsV2.pdf" TargetMode="External"/><Relationship Id="rId9" Type="http://schemas.openxmlformats.org/officeDocument/2006/relationships/hyperlink" Target="https://www.sustainabilityexchange.ac.uk/home"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york.ac.uk/about/sustainability/research/code-of-practice/podcast/" TargetMode="External"/><Relationship Id="rId2" Type="http://schemas.openxmlformats.org/officeDocument/2006/relationships/hyperlink" Target="https://doi.org/10.1371/journal.pcbi.1008148" TargetMode="External"/><Relationship Id="rId1" Type="http://schemas.openxmlformats.org/officeDocument/2006/relationships/slideLayout" Target="../slideLayouts/slideLayout7.xml"/><Relationship Id="rId4" Type="http://schemas.openxmlformats.org/officeDocument/2006/relationships/hyperlink" Target="https://www.lancaster.ac.uk/pentland/resources-for-education-and-practice/transforming-tomorrow-podcas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bcs.org/policy-and-influence/green-it-and-net-zero/responsible-computing/"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hyperlink" Target="https://raeng.org.uk/programmes-and-prizes/programmes/international-programmes/frontiers/resource-library/resources-for-researchers/building-sustainability-into-research-programmes" TargetMode="External"/><Relationship Id="rId4" Type="http://schemas.openxmlformats.org/officeDocument/2006/relationships/hyperlink" Target="https://sustainabilitydesign.org/karlskrona-manifesto/"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ww.nihr.ac.uk/about-us/what-we-do/climate-health-sustainability" TargetMode="External"/><Relationship Id="rId3" Type="http://schemas.openxmlformats.org/officeDocument/2006/relationships/hyperlink" Target="https://www.rsc.org/policy-evidence-campaigns/environmental-sustainability/sustainability-reports-surveys-and-campaigns/sustainable-laboratories/resources-for-adopting-sustainable-lab-practices/" TargetMode="External"/><Relationship Id="rId7" Type="http://schemas.openxmlformats.org/officeDocument/2006/relationships/hyperlink" Target="https://wellcome.org/reports/advancing-environmentally-sustainable-health-research"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hyperlink" Target="https://pubs.rsc.org/en/content/articlelanding/2015/gc/c5gc90049b" TargetMode="External"/><Relationship Id="rId5" Type="http://schemas.openxmlformats.org/officeDocument/2006/relationships/hyperlink" Target="https://pubs.rsc.org/en/content/articlelanding/2016/gc/c5gc01008j" TargetMode="External"/><Relationship Id="rId4" Type="http://schemas.openxmlformats.org/officeDocument/2006/relationships/hyperlink" Target="https://www.compoundchem.com/2015/09/24/green-chemistry/" TargetMode="External"/><Relationship Id="rId9" Type="http://schemas.openxmlformats.org/officeDocument/2006/relationships/hyperlink" Target="https://www.england.nhs.uk/greenernhs/whats-already-happening/"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s://forms.office.com/e/EyuC9QVgmf" TargetMode="External"/><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fOgdj4Okdw"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lancaster.ac.uk/news/articles/2016/learning-from-lancasters-power-cuts/"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hyperlink" Target="https://raeng.org.uk/media/xrrigg0m/raeng-living-without-electricity.pdf"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www.stockholmresilience.org/research/research-news/2016-06-14-the-sdgs-wedding-cake.html" TargetMode="External"/><Relationship Id="rId5" Type="http://schemas.openxmlformats.org/officeDocument/2006/relationships/image" Target="../media/image14.jpe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hyperlink" Target="https://portal.lancaster.ac.uk/intranet/services/money/travel/sustainable-business-travel-guidance/" TargetMode="External"/><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portal.lancaster.ac.uk/intranet/services/money/travel/sustainable-business-travel-guidance/" TargetMode="External"/><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hyperlink" Target="https://portal.lancaster.ac.uk/intranet/services/money/travel/sustainable-business-travel-guidance/" TargetMode="External"/><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www.iledefrance-mobilites.fr/en/actualites/coulisses-signaletique-jeux-olympiques-paralympiques-paris-2024"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hyperlink" Target="https://www.ltmuseum.co.uk/collections/collections-online/signs/item/2014-8312" TargetMode="External"/><Relationship Id="rId4" Type="http://schemas.openxmlformats.org/officeDocument/2006/relationships/hyperlink" Target="https://karenhaller.com/journal/london-olympics-wayfinding-helping-you-find-your-way-using-colour/"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123.sv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image" Target="../media/image17.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4DE4-D7BB-EAE5-D196-C6914C2907C2}"/>
              </a:ext>
            </a:extLst>
          </p:cNvPr>
          <p:cNvSpPr>
            <a:spLocks noGrp="1"/>
          </p:cNvSpPr>
          <p:nvPr>
            <p:ph type="ctrTitle"/>
          </p:nvPr>
        </p:nvSpPr>
        <p:spPr>
          <a:xfrm>
            <a:off x="900939" y="2205022"/>
            <a:ext cx="10890007" cy="1399152"/>
          </a:xfrm>
        </p:spPr>
        <p:txBody>
          <a:bodyPr anchor="ctr">
            <a:normAutofit/>
          </a:bodyPr>
          <a:lstStyle/>
          <a:p>
            <a:r>
              <a:rPr lang="en-GB" sz="4000" noProof="0"/>
              <a:t>Sustainable Research Practice: an introduction</a:t>
            </a:r>
          </a:p>
        </p:txBody>
      </p:sp>
      <p:sp>
        <p:nvSpPr>
          <p:cNvPr id="3" name="Subtitle 2">
            <a:extLst>
              <a:ext uri="{FF2B5EF4-FFF2-40B4-BE49-F238E27FC236}">
                <a16:creationId xmlns:a16="http://schemas.microsoft.com/office/drawing/2014/main" id="{128CEA17-02B9-1BD9-3BB3-C54708CC9489}"/>
              </a:ext>
            </a:extLst>
          </p:cNvPr>
          <p:cNvSpPr>
            <a:spLocks noGrp="1"/>
          </p:cNvSpPr>
          <p:nvPr>
            <p:ph type="subTitle" idx="1"/>
          </p:nvPr>
        </p:nvSpPr>
        <p:spPr/>
        <p:txBody>
          <a:bodyPr/>
          <a:lstStyle/>
          <a:p>
            <a:r>
              <a:rPr lang="en-GB" noProof="0"/>
              <a:t>September 2025</a:t>
            </a:r>
          </a:p>
        </p:txBody>
      </p:sp>
      <p:sp>
        <p:nvSpPr>
          <p:cNvPr id="4" name="Slide Number Placeholder 3">
            <a:extLst>
              <a:ext uri="{FF2B5EF4-FFF2-40B4-BE49-F238E27FC236}">
                <a16:creationId xmlns:a16="http://schemas.microsoft.com/office/drawing/2014/main" id="{312CD57D-6F93-DA7D-1A1A-CE434C9B254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64D20AB-A463-48AC-E244-893B6C574FE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9199" y="5261066"/>
            <a:ext cx="796925" cy="831917"/>
          </a:xfrm>
          <a:prstGeom prst="rect">
            <a:avLst/>
          </a:prstGeom>
        </p:spPr>
      </p:pic>
      <p:pic>
        <p:nvPicPr>
          <p:cNvPr id="16" name="Audio 15">
            <a:hlinkClick r:id="" action="ppaction://media"/>
            <a:extLst>
              <a:ext uri="{FF2B5EF4-FFF2-40B4-BE49-F238E27FC236}">
                <a16:creationId xmlns:a16="http://schemas.microsoft.com/office/drawing/2014/main" id="{34D31601-B0EB-4661-B012-E89747D34C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53617828"/>
      </p:ext>
    </p:extLst>
  </p:cSld>
  <p:clrMapOvr>
    <a:masterClrMapping/>
  </p:clrMapOvr>
  <mc:AlternateContent xmlns:mc="http://schemas.openxmlformats.org/markup-compatibility/2006" xmlns:p14="http://schemas.microsoft.com/office/powerpoint/2010/main">
    <mc:Choice Requires="p14">
      <p:transition spd="slow" p14:dur="2000" advTm="11955"/>
    </mc:Choice>
    <mc:Fallback xmlns="">
      <p:transition spd="slow" advTm="11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2341-DC22-311C-54DF-F10E7AFAF756}"/>
              </a:ext>
            </a:extLst>
          </p:cNvPr>
          <p:cNvSpPr>
            <a:spLocks noGrp="1"/>
          </p:cNvSpPr>
          <p:nvPr>
            <p:ph type="title"/>
          </p:nvPr>
        </p:nvSpPr>
        <p:spPr/>
        <p:txBody>
          <a:bodyPr/>
          <a:lstStyle/>
          <a:p>
            <a:r>
              <a:rPr lang="en-GB">
                <a:latin typeface="Calibri"/>
                <a:ea typeface="Calibri"/>
                <a:cs typeface="Calibri"/>
              </a:rPr>
              <a:t>Greenhouse gases</a:t>
            </a:r>
            <a:endParaRPr lang="en-US">
              <a:latin typeface="Calibri"/>
              <a:cs typeface="Calibri"/>
            </a:endParaRPr>
          </a:p>
        </p:txBody>
      </p:sp>
      <p:sp>
        <p:nvSpPr>
          <p:cNvPr id="4" name="TextBox 3">
            <a:extLst>
              <a:ext uri="{FF2B5EF4-FFF2-40B4-BE49-F238E27FC236}">
                <a16:creationId xmlns:a16="http://schemas.microsoft.com/office/drawing/2014/main" id="{B372B790-318B-8014-DCE3-3E069C6D3EC0}"/>
              </a:ext>
            </a:extLst>
          </p:cNvPr>
          <p:cNvSpPr txBox="1"/>
          <p:nvPr/>
        </p:nvSpPr>
        <p:spPr>
          <a:xfrm>
            <a:off x="924168" y="1823882"/>
            <a:ext cx="10410581" cy="646331"/>
          </a:xfrm>
          <a:prstGeom prst="rect">
            <a:avLst/>
          </a:prstGeom>
          <a:noFill/>
        </p:spPr>
        <p:txBody>
          <a:bodyPr wrap="square" lIns="91440" tIns="45720" rIns="91440" bIns="45720" anchor="t">
            <a:spAutoFit/>
          </a:bodyPr>
          <a:lstStyle/>
          <a:p>
            <a:pPr algn="ctr"/>
            <a:r>
              <a:rPr lang="en-GB"/>
              <a:t>When greenhouse gases (GHGs) such as carbon dioxide, methane, and nitrous oxide, are in the atmosphere they trap heat causing climate change.</a:t>
            </a:r>
            <a:endParaRPr lang="en-US"/>
          </a:p>
        </p:txBody>
      </p:sp>
      <p:pic>
        <p:nvPicPr>
          <p:cNvPr id="6" name="Content Placeholder 5" descr="A graph of CO2 emissions by world region.">
            <a:extLst>
              <a:ext uri="{FF2B5EF4-FFF2-40B4-BE49-F238E27FC236}">
                <a16:creationId xmlns:a16="http://schemas.microsoft.com/office/drawing/2014/main" id="{4AB666FA-91C5-272E-0371-65840C2B04B9}"/>
              </a:ext>
            </a:extLst>
          </p:cNvPr>
          <p:cNvPicPr>
            <a:picLocks noGrp="1" noChangeAspect="1"/>
          </p:cNvPicPr>
          <p:nvPr>
            <p:ph idx="1"/>
          </p:nvPr>
        </p:nvPicPr>
        <p:blipFill>
          <a:blip r:embed="rId5"/>
          <a:stretch>
            <a:fillRect/>
          </a:stretch>
        </p:blipFill>
        <p:spPr>
          <a:xfrm>
            <a:off x="927195" y="2449786"/>
            <a:ext cx="4750127" cy="3862971"/>
          </a:xfrm>
          <a:prstGeom prst="rect">
            <a:avLst/>
          </a:prstGeom>
        </p:spPr>
      </p:pic>
      <p:sp>
        <p:nvSpPr>
          <p:cNvPr id="7" name="TextBox 6">
            <a:extLst>
              <a:ext uri="{FF2B5EF4-FFF2-40B4-BE49-F238E27FC236}">
                <a16:creationId xmlns:a16="http://schemas.microsoft.com/office/drawing/2014/main" id="{3973F3A6-F722-9A05-38A1-7A75F8BB3028}"/>
              </a:ext>
            </a:extLst>
          </p:cNvPr>
          <p:cNvSpPr txBox="1"/>
          <p:nvPr/>
        </p:nvSpPr>
        <p:spPr>
          <a:xfrm>
            <a:off x="924169" y="6325580"/>
            <a:ext cx="41988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hlinkClick r:id="rId6"/>
              </a:rPr>
              <a:t>CO₂ and Greenhouse Gas Emissions - Our World in Data</a:t>
            </a:r>
            <a:endParaRPr lang="en-US" sz="1400"/>
          </a:p>
        </p:txBody>
      </p:sp>
      <p:pic>
        <p:nvPicPr>
          <p:cNvPr id="8" name="Content Placeholder 7" descr="A graph of global temperature.">
            <a:extLst>
              <a:ext uri="{FF2B5EF4-FFF2-40B4-BE49-F238E27FC236}">
                <a16:creationId xmlns:a16="http://schemas.microsoft.com/office/drawing/2014/main" id="{376A1BE6-D2BD-7D02-8A33-60126C63C1F5}"/>
              </a:ext>
            </a:extLst>
          </p:cNvPr>
          <p:cNvPicPr>
            <a:picLocks noGrp="1" noChangeAspect="1"/>
          </p:cNvPicPr>
          <p:nvPr>
            <p:ph idx="10"/>
          </p:nvPr>
        </p:nvPicPr>
        <p:blipFill>
          <a:blip r:embed="rId7">
            <a:extLst>
              <a:ext uri="{28A0092B-C50C-407E-A947-70E740481C1C}">
                <a14:useLocalDpi xmlns:a14="http://schemas.microsoft.com/office/drawing/2010/main" val="0"/>
              </a:ext>
            </a:extLst>
          </a:blip>
          <a:stretch>
            <a:fillRect/>
          </a:stretch>
        </p:blipFill>
        <p:spPr>
          <a:xfrm>
            <a:off x="6369049" y="2449786"/>
            <a:ext cx="4965700" cy="3505200"/>
          </a:xfrm>
        </p:spPr>
      </p:pic>
      <p:sp>
        <p:nvSpPr>
          <p:cNvPr id="10" name="TextBox 9">
            <a:extLst>
              <a:ext uri="{FF2B5EF4-FFF2-40B4-BE49-F238E27FC236}">
                <a16:creationId xmlns:a16="http://schemas.microsoft.com/office/drawing/2014/main" id="{A1F773E4-F662-2FBF-CCE2-2BD01D73F28C}"/>
              </a:ext>
            </a:extLst>
          </p:cNvPr>
          <p:cNvSpPr txBox="1"/>
          <p:nvPr/>
        </p:nvSpPr>
        <p:spPr>
          <a:xfrm>
            <a:off x="6369050" y="5968907"/>
            <a:ext cx="4965700" cy="307777"/>
          </a:xfrm>
          <a:prstGeom prst="rect">
            <a:avLst/>
          </a:prstGeom>
          <a:noFill/>
        </p:spPr>
        <p:txBody>
          <a:bodyPr wrap="square">
            <a:spAutoFit/>
          </a:bodyPr>
          <a:lstStyle/>
          <a:p>
            <a:r>
              <a:rPr lang="en-GB" sz="1400">
                <a:hlinkClick r:id="rId8"/>
              </a:rPr>
              <a:t>Climate Change - Our World in Data</a:t>
            </a:r>
            <a:endParaRPr lang="en-GB" sz="1400"/>
          </a:p>
        </p:txBody>
      </p:sp>
      <p:sp>
        <p:nvSpPr>
          <p:cNvPr id="5" name="Slide Number Placeholder 4">
            <a:extLst>
              <a:ext uri="{FF2B5EF4-FFF2-40B4-BE49-F238E27FC236}">
                <a16:creationId xmlns:a16="http://schemas.microsoft.com/office/drawing/2014/main" id="{4A2B4775-1988-09BF-B29F-3033576CC360}"/>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9" name="Audio 8">
            <a:hlinkClick r:id="" action="ppaction://media"/>
            <a:extLst>
              <a:ext uri="{FF2B5EF4-FFF2-40B4-BE49-F238E27FC236}">
                <a16:creationId xmlns:a16="http://schemas.microsoft.com/office/drawing/2014/main" id="{D88EA3EA-E4E6-4D07-B49E-56D40A805B8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2810742"/>
      </p:ext>
    </p:extLst>
  </p:cSld>
  <p:clrMapOvr>
    <a:masterClrMapping/>
  </p:clrMapOvr>
  <mc:AlternateContent xmlns:mc="http://schemas.openxmlformats.org/markup-compatibility/2006" xmlns:p14="http://schemas.microsoft.com/office/powerpoint/2010/main">
    <mc:Choice Requires="p14">
      <p:transition spd="slow" p14:dur="2000" advTm="39576"/>
    </mc:Choice>
    <mc:Fallback xmlns="">
      <p:transition spd="slow" advTm="39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(Re) Defining Sustainability (5)</a:t>
            </a:r>
          </a:p>
        </p:txBody>
      </p:sp>
      <p:sp>
        <p:nvSpPr>
          <p:cNvPr id="7" name="Content Placeholder 2">
            <a:extLst>
              <a:ext uri="{FF2B5EF4-FFF2-40B4-BE49-F238E27FC236}">
                <a16:creationId xmlns:a16="http://schemas.microsoft.com/office/drawing/2014/main" id="{D35EAF71-7F8C-4484-9FCF-875D2F2B3D8A}"/>
              </a:ext>
            </a:extLst>
          </p:cNvPr>
          <p:cNvSpPr>
            <a:spLocks noGrp="1"/>
          </p:cNvSpPr>
          <p:nvPr>
            <p:ph idx="1"/>
          </p:nvPr>
        </p:nvSpPr>
        <p:spPr>
          <a:xfrm>
            <a:off x="819538" y="1902373"/>
            <a:ext cx="5821894" cy="4824248"/>
          </a:xfrm>
        </p:spPr>
        <p:txBody>
          <a:bodyPr>
            <a:noAutofit/>
          </a:bodyPr>
          <a:lstStyle/>
          <a:p>
            <a:pPr>
              <a:lnSpc>
                <a:spcPct val="107000"/>
              </a:lnSpc>
              <a:spcAft>
                <a:spcPts val="800"/>
              </a:spcAft>
            </a:pPr>
            <a:r>
              <a:rPr lang="en-GB" sz="2000">
                <a:latin typeface="Calibri" panose="020F0502020204030204" pitchFamily="34" charset="0"/>
                <a:ea typeface="Calibri" panose="020F0502020204030204" pitchFamily="34" charset="0"/>
                <a:cs typeface="Times New Roman" panose="02020603050405020304" pitchFamily="18" charset="0"/>
              </a:rPr>
              <a:t>T</a:t>
            </a:r>
            <a:r>
              <a:rPr lang="en-GB" sz="2000" noProof="0">
                <a:effectLst/>
                <a:latin typeface="Calibri" panose="020F0502020204030204" pitchFamily="34" charset="0"/>
                <a:ea typeface="Calibri" panose="020F0502020204030204" pitchFamily="34" charset="0"/>
                <a:cs typeface="Times New Roman" panose="02020603050405020304" pitchFamily="18" charset="0"/>
              </a:rPr>
              <a:t>he </a:t>
            </a:r>
            <a:r>
              <a:rPr lang="en-GB" sz="20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nested diagram</a:t>
            </a:r>
            <a:r>
              <a:rPr lang="en-GB" sz="2000" noProof="0">
                <a:effectLst/>
                <a:latin typeface="Calibri" panose="020F0502020204030204" pitchFamily="34" charset="0"/>
                <a:ea typeface="Calibri" panose="020F0502020204030204" pitchFamily="34" charset="0"/>
                <a:cs typeface="Times New Roman" panose="02020603050405020304" pitchFamily="18" charset="0"/>
              </a:rPr>
              <a:t>, shows the relationship between the commonly used three pillars of Sustainability – </a:t>
            </a:r>
            <a:r>
              <a:rPr lang="en-GB" sz="20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economy, society and environment</a:t>
            </a:r>
            <a:r>
              <a:rPr lang="en-GB" sz="2000" noProof="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GB" sz="2000">
                <a:latin typeface="Calibri" panose="020F0502020204030204" pitchFamily="34" charset="0"/>
                <a:ea typeface="Calibri" panose="020F0502020204030204" pitchFamily="34" charset="0"/>
                <a:cs typeface="Times New Roman" panose="02020603050405020304" pitchFamily="18" charset="0"/>
              </a:rPr>
              <a:t>R</a:t>
            </a:r>
            <a:r>
              <a:rPr lang="en-GB" sz="2000" noProof="0" err="1">
                <a:effectLst/>
                <a:latin typeface="Calibri" panose="020F0502020204030204" pitchFamily="34" charset="0"/>
                <a:ea typeface="Calibri" panose="020F0502020204030204" pitchFamily="34" charset="0"/>
                <a:cs typeface="Times New Roman" panose="02020603050405020304" pitchFamily="18" charset="0"/>
              </a:rPr>
              <a:t>einforces</a:t>
            </a:r>
            <a:r>
              <a:rPr lang="en-GB" sz="2000" noProof="0">
                <a:effectLst/>
                <a:latin typeface="Calibri" panose="020F0502020204030204" pitchFamily="34" charset="0"/>
                <a:ea typeface="Calibri" panose="020F0502020204030204" pitchFamily="34" charset="0"/>
                <a:cs typeface="Times New Roman" panose="02020603050405020304" pitchFamily="18" charset="0"/>
              </a:rPr>
              <a:t> that just talking about Sustainability in environmental terms is missing a huge opportunity to better understand our much broader and longer term personal/ organisational impact.</a:t>
            </a:r>
          </a:p>
          <a:p>
            <a:pPr>
              <a:lnSpc>
                <a:spcPct val="107000"/>
              </a:lnSpc>
              <a:spcAft>
                <a:spcPts val="800"/>
              </a:spcAft>
            </a:pPr>
            <a:r>
              <a:rPr lang="en-GB" sz="20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We will now look at Sustainability here at Lancaster University.</a:t>
            </a:r>
            <a:r>
              <a:rPr lang="en-GB" sz="2000" noProof="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2000">
                <a:hlinkClick r:id="rId5"/>
              </a:rPr>
              <a:t>Sustainability - Lancaster University</a:t>
            </a:r>
            <a:endParaRPr lang="en-GB" sz="2000"/>
          </a:p>
          <a:p>
            <a:pPr>
              <a:lnSpc>
                <a:spcPct val="107000"/>
              </a:lnSpc>
              <a:spcAft>
                <a:spcPts val="800"/>
              </a:spcAft>
            </a:pPr>
            <a:endParaRPr lang="en-GB" sz="2000" noProof="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2000" b="0" i="0" noProof="0">
              <a:effectLst/>
            </a:endParaRPr>
          </a:p>
          <a:p>
            <a:pPr marL="0" indent="0">
              <a:buNone/>
            </a:pPr>
            <a:endParaRPr lang="en-GB" sz="2000" b="0" i="0" noProof="0">
              <a:solidFill>
                <a:srgbClr val="1D1D1D"/>
              </a:solidFill>
              <a:effectLst/>
            </a:endParaRPr>
          </a:p>
        </p:txBody>
      </p:sp>
      <p:graphicFrame>
        <p:nvGraphicFramePr>
          <p:cNvPr id="9" name="Diagram 8" descr="Nested diagram of sustainability. A circle for economy, sits within a circle for  society, and in turn within a circle for environment. ">
            <a:extLst>
              <a:ext uri="{FF2B5EF4-FFF2-40B4-BE49-F238E27FC236}">
                <a16:creationId xmlns:a16="http://schemas.microsoft.com/office/drawing/2014/main" id="{91674839-9582-B10F-584B-AD3433F7B9C9}"/>
              </a:ext>
            </a:extLst>
          </p:cNvPr>
          <p:cNvGraphicFramePr/>
          <p:nvPr>
            <p:extLst>
              <p:ext uri="{D42A27DB-BD31-4B8C-83A1-F6EECF244321}">
                <p14:modId xmlns:p14="http://schemas.microsoft.com/office/powerpoint/2010/main" val="43035913"/>
              </p:ext>
            </p:extLst>
          </p:nvPr>
        </p:nvGraphicFramePr>
        <p:xfrm>
          <a:off x="5644326" y="1768129"/>
          <a:ext cx="6621463" cy="44143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5" name="Audio 4">
            <a:hlinkClick r:id="" action="ppaction://media"/>
            <a:extLst>
              <a:ext uri="{FF2B5EF4-FFF2-40B4-BE49-F238E27FC236}">
                <a16:creationId xmlns:a16="http://schemas.microsoft.com/office/drawing/2014/main" id="{0237B658-F059-41F6-BD97-D654CEACD4B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94541687"/>
      </p:ext>
    </p:extLst>
  </p:cSld>
  <p:clrMapOvr>
    <a:masterClrMapping/>
  </p:clrMapOvr>
  <mc:AlternateContent xmlns:mc="http://schemas.openxmlformats.org/markup-compatibility/2006" xmlns:p14="http://schemas.microsoft.com/office/powerpoint/2010/main">
    <mc:Choice Requires="p14">
      <p:transition spd="slow" p14:dur="2000" advTm="93702"/>
    </mc:Choice>
    <mc:Fallback xmlns="">
      <p:transition spd="slow" advTm="93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Sustainability at Lancaster (1)</a:t>
            </a:r>
          </a:p>
        </p:txBody>
      </p:sp>
      <p:sp>
        <p:nvSpPr>
          <p:cNvPr id="8" name="Content Placeholder 2">
            <a:extLst>
              <a:ext uri="{FF2B5EF4-FFF2-40B4-BE49-F238E27FC236}">
                <a16:creationId xmlns:a16="http://schemas.microsoft.com/office/drawing/2014/main" id="{A31C29A8-E376-4539-8CAD-B8B859868ED3}"/>
              </a:ext>
            </a:extLst>
          </p:cNvPr>
          <p:cNvSpPr>
            <a:spLocks noGrp="1"/>
          </p:cNvSpPr>
          <p:nvPr>
            <p:ph idx="1"/>
          </p:nvPr>
        </p:nvSpPr>
        <p:spPr>
          <a:xfrm>
            <a:off x="823522" y="1989638"/>
            <a:ext cx="9157582" cy="4255173"/>
          </a:xfrm>
        </p:spPr>
        <p:txBody>
          <a:bodyPr vert="horz" lIns="91440" tIns="45720" rIns="91440" bIns="45720" rtlCol="0" anchor="t">
            <a:noAutofit/>
          </a:bodyPr>
          <a:lstStyle/>
          <a:p>
            <a:pPr marL="0" indent="0">
              <a:lnSpc>
                <a:spcPct val="107000"/>
              </a:lnSpc>
              <a:spcAft>
                <a:spcPts val="800"/>
              </a:spcAft>
              <a:buNone/>
            </a:pPr>
            <a:r>
              <a:rPr lang="en-GB" sz="2200" noProof="0">
                <a:effectLst/>
                <a:latin typeface="Calibri" panose="020F0502020204030204" pitchFamily="34" charset="0"/>
                <a:ea typeface="Calibri" panose="020F0502020204030204" pitchFamily="34" charset="0"/>
                <a:cs typeface="Times New Roman" panose="02020603050405020304" pitchFamily="18" charset="0"/>
              </a:rPr>
              <a:t>It is important to think broadly about the university’s </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sphere of influence</a:t>
            </a:r>
            <a:r>
              <a:rPr lang="en-GB" sz="2200" noProof="0">
                <a:effectLst/>
                <a:latin typeface="Calibri" panose="020F0502020204030204" pitchFamily="34" charset="0"/>
                <a:ea typeface="Calibri" panose="020F0502020204030204" pitchFamily="34" charset="0"/>
                <a:cs typeface="Times New Roman" panose="02020603050405020304" pitchFamily="18" charset="0"/>
              </a:rPr>
              <a:t>, and how this affects our sustainability as an organisation. </a:t>
            </a:r>
          </a:p>
          <a:p>
            <a:pPr lvl="1">
              <a:lnSpc>
                <a:spcPct val="100000"/>
              </a:lnSpc>
              <a:spcAft>
                <a:spcPts val="800"/>
              </a:spcAft>
            </a:pPr>
            <a:r>
              <a:rPr lang="en-GB" sz="1800" noProof="0">
                <a:effectLst/>
                <a:latin typeface="Calibri"/>
                <a:ea typeface="Calibri"/>
                <a:cs typeface="Times New Roman"/>
              </a:rPr>
              <a:t>We are the </a:t>
            </a:r>
            <a:r>
              <a:rPr lang="en-GB" sz="1800" noProof="0">
                <a:solidFill>
                  <a:srgbClr val="C00000"/>
                </a:solidFill>
                <a:effectLst/>
                <a:latin typeface="Calibri"/>
                <a:ea typeface="Calibri"/>
                <a:cs typeface="Times New Roman"/>
              </a:rPr>
              <a:t>largest employer </a:t>
            </a:r>
            <a:r>
              <a:rPr lang="en-GB" sz="1800" noProof="0">
                <a:effectLst/>
                <a:latin typeface="Calibri"/>
                <a:ea typeface="Calibri"/>
                <a:cs typeface="Times New Roman"/>
              </a:rPr>
              <a:t>in the Lancaster district</a:t>
            </a:r>
          </a:p>
          <a:p>
            <a:pPr lvl="1">
              <a:lnSpc>
                <a:spcPct val="100000"/>
              </a:lnSpc>
              <a:spcAft>
                <a:spcPts val="800"/>
              </a:spcAft>
            </a:pPr>
            <a:r>
              <a:rPr lang="en-GB" sz="1800" noProof="0">
                <a:latin typeface="Calibri"/>
                <a:ea typeface="Calibri"/>
                <a:cs typeface="Times New Roman"/>
              </a:rPr>
              <a:t>With approximately 3200 </a:t>
            </a:r>
            <a:r>
              <a:rPr lang="en-GB" sz="1800" noProof="0">
                <a:solidFill>
                  <a:srgbClr val="C00000"/>
                </a:solidFill>
                <a:latin typeface="Calibri"/>
                <a:ea typeface="Calibri"/>
                <a:cs typeface="Times New Roman"/>
              </a:rPr>
              <a:t>staff</a:t>
            </a:r>
            <a:r>
              <a:rPr lang="en-GB" sz="1800" noProof="0">
                <a:latin typeface="Calibri"/>
                <a:ea typeface="Calibri"/>
                <a:cs typeface="Times New Roman"/>
              </a:rPr>
              <a:t>, and 15,500 </a:t>
            </a:r>
            <a:r>
              <a:rPr lang="en-GB" sz="1800" noProof="0">
                <a:solidFill>
                  <a:srgbClr val="C00000"/>
                </a:solidFill>
                <a:latin typeface="Calibri"/>
                <a:ea typeface="Calibri"/>
                <a:cs typeface="Times New Roman"/>
              </a:rPr>
              <a:t>students </a:t>
            </a:r>
            <a:r>
              <a:rPr lang="en-GB" sz="1800" noProof="0">
                <a:latin typeface="Calibri"/>
                <a:ea typeface="Calibri"/>
                <a:cs typeface="Times New Roman"/>
              </a:rPr>
              <a:t>&gt; </a:t>
            </a:r>
            <a:r>
              <a:rPr lang="en-GB" sz="1800" noProof="0">
                <a:effectLst/>
                <a:latin typeface="Calibri"/>
                <a:ea typeface="Calibri"/>
                <a:cs typeface="Times New Roman"/>
              </a:rPr>
              <a:t>6250 on campus </a:t>
            </a:r>
            <a:r>
              <a:rPr lang="en-GB" sz="1800" noProof="0">
                <a:solidFill>
                  <a:srgbClr val="C00000"/>
                </a:solidFill>
                <a:effectLst/>
                <a:latin typeface="Calibri"/>
                <a:ea typeface="Calibri"/>
                <a:cs typeface="Times New Roman"/>
              </a:rPr>
              <a:t>residents </a:t>
            </a:r>
            <a:r>
              <a:rPr lang="en-GB" sz="1800" noProof="0">
                <a:effectLst/>
                <a:latin typeface="Calibri"/>
                <a:ea typeface="Calibri"/>
                <a:cs typeface="Times New Roman"/>
              </a:rPr>
              <a:t>and a further 7400 in Lancaster city.</a:t>
            </a:r>
          </a:p>
          <a:p>
            <a:pPr lvl="1">
              <a:lnSpc>
                <a:spcPct val="100000"/>
              </a:lnSpc>
              <a:spcAft>
                <a:spcPts val="800"/>
              </a:spcAft>
            </a:pPr>
            <a:r>
              <a:rPr lang="en-GB" sz="1800" noProof="0">
                <a:latin typeface="Calibri"/>
                <a:ea typeface="Calibri"/>
                <a:cs typeface="Times New Roman"/>
              </a:rPr>
              <a:t>Our 100+ buildings cover an area of 331,228 m</a:t>
            </a:r>
            <a:r>
              <a:rPr lang="en-GB" sz="1800" baseline="30000" noProof="0">
                <a:latin typeface="Calibri"/>
                <a:ea typeface="Calibri"/>
                <a:cs typeface="Times New Roman"/>
              </a:rPr>
              <a:t>2 </a:t>
            </a:r>
          </a:p>
          <a:p>
            <a:pPr lvl="1">
              <a:lnSpc>
                <a:spcPct val="100000"/>
              </a:lnSpc>
              <a:spcAft>
                <a:spcPts val="800"/>
              </a:spcAft>
            </a:pPr>
            <a:r>
              <a:rPr lang="en-GB" sz="1800" noProof="0">
                <a:latin typeface="Calibri"/>
                <a:ea typeface="Calibri"/>
                <a:cs typeface="Times New Roman"/>
              </a:rPr>
              <a:t>Our </a:t>
            </a:r>
            <a:r>
              <a:rPr lang="en-GB" sz="1800" noProof="0">
                <a:solidFill>
                  <a:srgbClr val="C00000"/>
                </a:solidFill>
                <a:latin typeface="Calibri"/>
                <a:ea typeface="Calibri"/>
                <a:cs typeface="Times New Roman"/>
              </a:rPr>
              <a:t>total estate</a:t>
            </a:r>
            <a:r>
              <a:rPr lang="en-GB" sz="1800" noProof="0">
                <a:latin typeface="Calibri"/>
                <a:ea typeface="Calibri"/>
                <a:cs typeface="Times New Roman"/>
              </a:rPr>
              <a:t> covers 2.48 km</a:t>
            </a:r>
            <a:r>
              <a:rPr lang="en-GB" sz="1800" baseline="30000" noProof="0">
                <a:latin typeface="Calibri"/>
                <a:ea typeface="Calibri"/>
                <a:cs typeface="Times New Roman"/>
              </a:rPr>
              <a:t>2</a:t>
            </a:r>
          </a:p>
          <a:p>
            <a:pPr lvl="1">
              <a:lnSpc>
                <a:spcPct val="100000"/>
              </a:lnSpc>
              <a:spcAft>
                <a:spcPts val="800"/>
              </a:spcAft>
            </a:pPr>
            <a:r>
              <a:rPr lang="en-GB" sz="1800">
                <a:latin typeface="Calibri"/>
                <a:ea typeface="Calibri"/>
                <a:cs typeface="Times New Roman"/>
              </a:rPr>
              <a:t>An</a:t>
            </a:r>
            <a:r>
              <a:rPr lang="en-GB" sz="1800" noProof="0">
                <a:latin typeface="Calibri"/>
                <a:ea typeface="Calibri"/>
                <a:cs typeface="Times New Roman"/>
              </a:rPr>
              <a:t> </a:t>
            </a:r>
            <a:r>
              <a:rPr lang="en-GB" sz="1800" noProof="0">
                <a:solidFill>
                  <a:srgbClr val="C00000"/>
                </a:solidFill>
                <a:latin typeface="Calibri"/>
                <a:ea typeface="Calibri"/>
                <a:cs typeface="Times New Roman"/>
              </a:rPr>
              <a:t>annual turnover </a:t>
            </a:r>
            <a:r>
              <a:rPr lang="en-GB" sz="1800" noProof="0">
                <a:latin typeface="Calibri"/>
                <a:ea typeface="Calibri"/>
                <a:cs typeface="Times New Roman"/>
              </a:rPr>
              <a:t>of approximately £350 million</a:t>
            </a:r>
          </a:p>
          <a:p>
            <a:pPr lvl="1">
              <a:lnSpc>
                <a:spcPct val="100000"/>
              </a:lnSpc>
              <a:spcAft>
                <a:spcPts val="800"/>
              </a:spcAft>
            </a:pPr>
            <a:r>
              <a:rPr lang="en-GB" sz="1800" noProof="0">
                <a:latin typeface="Calibri"/>
                <a:ea typeface="Calibri"/>
                <a:cs typeface="Times New Roman"/>
              </a:rPr>
              <a:t>With five </a:t>
            </a:r>
            <a:r>
              <a:rPr lang="en-GB" sz="1800" noProof="0">
                <a:solidFill>
                  <a:srgbClr val="C00000"/>
                </a:solidFill>
                <a:latin typeface="Calibri"/>
                <a:ea typeface="Calibri"/>
                <a:cs typeface="Times New Roman"/>
              </a:rPr>
              <a:t>international </a:t>
            </a:r>
            <a:r>
              <a:rPr lang="en-GB" sz="1800" noProof="0">
                <a:latin typeface="Calibri"/>
                <a:ea typeface="Calibri"/>
                <a:cs typeface="Times New Roman"/>
              </a:rPr>
              <a:t>partnership campuses</a:t>
            </a:r>
          </a:p>
          <a:p>
            <a:pPr lvl="1">
              <a:lnSpc>
                <a:spcPct val="100000"/>
              </a:lnSpc>
              <a:spcAft>
                <a:spcPts val="800"/>
              </a:spcAft>
            </a:pPr>
            <a:r>
              <a:rPr lang="en-GB" sz="1800" noProof="0">
                <a:latin typeface="Calibri"/>
                <a:ea typeface="Calibri"/>
                <a:cs typeface="Times New Roman"/>
              </a:rPr>
              <a:t>And 170,000 </a:t>
            </a:r>
            <a:r>
              <a:rPr lang="en-GB" sz="1800" noProof="0">
                <a:solidFill>
                  <a:srgbClr val="C00000"/>
                </a:solidFill>
                <a:latin typeface="Calibri"/>
                <a:ea typeface="Calibri"/>
                <a:cs typeface="Times New Roman"/>
              </a:rPr>
              <a:t>alumni </a:t>
            </a:r>
            <a:r>
              <a:rPr lang="en-GB" sz="1800" noProof="0">
                <a:latin typeface="Calibri"/>
                <a:ea typeface="Calibri"/>
                <a:cs typeface="Times New Roman"/>
              </a:rPr>
              <a:t>in 190 countries </a:t>
            </a:r>
          </a:p>
          <a:p>
            <a:pPr marL="0" indent="0">
              <a:lnSpc>
                <a:spcPct val="107000"/>
              </a:lnSpc>
              <a:spcAft>
                <a:spcPts val="800"/>
              </a:spcAft>
              <a:buNone/>
            </a:pPr>
            <a:endPar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2200" noProof="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1800" noProof="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200" baseline="30000" noProof="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Set of 17 icons for the 17 SDGs.">
            <a:extLst>
              <a:ext uri="{FF2B5EF4-FFF2-40B4-BE49-F238E27FC236}">
                <a16:creationId xmlns:a16="http://schemas.microsoft.com/office/drawing/2014/main" id="{DCA58BE6-6E7D-42EE-B6E3-D195A951A4D6}"/>
              </a:ext>
            </a:extLst>
          </p:cNvPr>
          <p:cNvPicPr/>
          <p:nvPr/>
        </p:nvPicPr>
        <p:blipFill rotWithShape="1">
          <a:blip r:embed="rId3">
            <a:alphaModFix amt="31000"/>
          </a:blip>
          <a:srcRect l="2356" t="22936" r="2582" b="9624"/>
          <a:stretch/>
        </p:blipFill>
        <p:spPr>
          <a:xfrm>
            <a:off x="6604000" y="4124465"/>
            <a:ext cx="5415874" cy="2570162"/>
          </a:xfrm>
          <a:prstGeom prst="rect">
            <a:avLst/>
          </a:prstGeom>
        </p:spPr>
      </p:pic>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175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Sustainability at Lancaster (2)</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19538" y="2080311"/>
            <a:ext cx="10376782" cy="4255173"/>
          </a:xfrm>
        </p:spPr>
        <p:txBody>
          <a:bodyPr vert="horz" lIns="91440" tIns="45720" rIns="91440" bIns="45720" rtlCol="0" anchor="t">
            <a:noAutofit/>
          </a:bodyPr>
          <a:lstStyle/>
          <a:p>
            <a:pPr marL="0" indent="0">
              <a:lnSpc>
                <a:spcPct val="107000"/>
              </a:lnSpc>
              <a:spcAft>
                <a:spcPts val="800"/>
              </a:spcAft>
              <a:buNone/>
            </a:pPr>
            <a:r>
              <a:rPr lang="en-GB" sz="2200" noProof="0">
                <a:effectLst/>
                <a:latin typeface="Calibri"/>
                <a:ea typeface="Calibri"/>
                <a:cs typeface="Times New Roman"/>
              </a:rPr>
              <a:t>Lancaster University </a:t>
            </a:r>
            <a:r>
              <a:rPr lang="en-GB" sz="2200" noProof="0">
                <a:solidFill>
                  <a:srgbClr val="C00000"/>
                </a:solidFill>
                <a:effectLst/>
                <a:latin typeface="Calibri"/>
                <a:ea typeface="Calibri"/>
                <a:cs typeface="Times New Roman"/>
              </a:rPr>
              <a:t>voluntarily </a:t>
            </a:r>
            <a:r>
              <a:rPr lang="en-GB" sz="2200" noProof="0">
                <a:effectLst/>
                <a:latin typeface="Calibri"/>
                <a:ea typeface="Calibri"/>
                <a:cs typeface="Times New Roman"/>
              </a:rPr>
              <a:t>produces an annual report on our performance against each of the UN Sustainable Development Goals (SDGs). </a:t>
            </a:r>
          </a:p>
          <a:p>
            <a:pPr marL="0" indent="0">
              <a:lnSpc>
                <a:spcPct val="107000"/>
              </a:lnSpc>
              <a:spcAft>
                <a:spcPts val="800"/>
              </a:spcAft>
              <a:buNone/>
            </a:pPr>
            <a:r>
              <a:rPr lang="en-GB" sz="2200" noProof="0">
                <a:effectLst/>
                <a:latin typeface="Calibri"/>
                <a:ea typeface="Calibri"/>
                <a:cs typeface="Times New Roman"/>
              </a:rPr>
              <a:t>The </a:t>
            </a:r>
            <a:r>
              <a:rPr lang="en-GB" sz="2200" u="sng" noProof="0">
                <a:solidFill>
                  <a:srgbClr val="0563C1"/>
                </a:solidFill>
                <a:effectLst/>
                <a:latin typeface="Calibri"/>
                <a:ea typeface="Calibri"/>
                <a:cs typeface="Times New Roman"/>
                <a:hlinkClick r:id="rId5"/>
              </a:rPr>
              <a:t>report</a:t>
            </a:r>
            <a:r>
              <a:rPr lang="en-GB" sz="2200" noProof="0">
                <a:effectLst/>
                <a:latin typeface="Calibri"/>
                <a:ea typeface="Calibri"/>
                <a:cs typeface="Times New Roman"/>
              </a:rPr>
              <a:t> is structured around our </a:t>
            </a:r>
            <a:r>
              <a:rPr lang="en-GB" sz="2200" noProof="0">
                <a:solidFill>
                  <a:srgbClr val="C00000"/>
                </a:solidFill>
                <a:effectLst/>
                <a:latin typeface="Calibri"/>
                <a:ea typeface="Calibri"/>
                <a:cs typeface="Times New Roman"/>
              </a:rPr>
              <a:t>four key impact areas </a:t>
            </a:r>
            <a:r>
              <a:rPr lang="en-GB" sz="2200" noProof="0">
                <a:effectLst/>
                <a:latin typeface="Calibri"/>
                <a:ea typeface="Calibri"/>
                <a:cs typeface="Times New Roman"/>
              </a:rPr>
              <a:t>for each SDG:</a:t>
            </a:r>
          </a:p>
          <a:p>
            <a:pPr marL="800100" lvl="1" indent="-342900">
              <a:lnSpc>
                <a:spcPct val="107000"/>
              </a:lnSpc>
              <a:buFont typeface="+mj-lt"/>
              <a:buAutoNum type="arabicPeriod"/>
            </a:pPr>
            <a:r>
              <a:rPr lang="en-GB" sz="2000" noProof="0">
                <a:effectLst/>
                <a:latin typeface="Calibri"/>
                <a:ea typeface="Calibri"/>
                <a:cs typeface="Times New Roman"/>
              </a:rPr>
              <a:t>Research </a:t>
            </a:r>
          </a:p>
          <a:p>
            <a:pPr marL="800100" lvl="1" indent="-342900">
              <a:lnSpc>
                <a:spcPct val="107000"/>
              </a:lnSpc>
              <a:buFont typeface="+mj-lt"/>
              <a:buAutoNum type="arabicPeriod"/>
            </a:pPr>
            <a:r>
              <a:rPr lang="en-GB" sz="2000" noProof="0">
                <a:effectLst/>
                <a:latin typeface="Calibri"/>
                <a:ea typeface="Calibri"/>
                <a:cs typeface="Times New Roman"/>
              </a:rPr>
              <a:t>Teaching</a:t>
            </a:r>
          </a:p>
          <a:p>
            <a:pPr marL="800100" lvl="1" indent="-342900">
              <a:lnSpc>
                <a:spcPct val="107000"/>
              </a:lnSpc>
              <a:buFont typeface="+mj-lt"/>
              <a:buAutoNum type="arabicPeriod"/>
            </a:pPr>
            <a:r>
              <a:rPr lang="en-GB" sz="2000" noProof="0">
                <a:effectLst/>
                <a:latin typeface="Calibri"/>
                <a:ea typeface="Calibri"/>
                <a:cs typeface="Times New Roman"/>
              </a:rPr>
              <a:t>Campus life</a:t>
            </a:r>
          </a:p>
          <a:p>
            <a:pPr marL="800100" lvl="1" indent="-342900">
              <a:lnSpc>
                <a:spcPct val="107000"/>
              </a:lnSpc>
              <a:spcAft>
                <a:spcPts val="800"/>
              </a:spcAft>
              <a:buFont typeface="+mj-lt"/>
              <a:buAutoNum type="arabicPeriod"/>
            </a:pPr>
            <a:r>
              <a:rPr lang="en-GB" sz="2000" noProof="0">
                <a:effectLst/>
                <a:latin typeface="Calibri"/>
                <a:ea typeface="Calibri"/>
                <a:cs typeface="Times New Roman"/>
              </a:rPr>
              <a:t>Outreach and engagement </a:t>
            </a:r>
          </a:p>
          <a:p>
            <a:pPr marL="0" indent="0">
              <a:lnSpc>
                <a:spcPct val="107000"/>
              </a:lnSpc>
              <a:spcAft>
                <a:spcPts val="800"/>
              </a:spcAft>
              <a:buNone/>
            </a:pPr>
            <a:r>
              <a:rPr lang="en-GB" sz="2200" noProof="0">
                <a:effectLst/>
                <a:latin typeface="Calibri"/>
                <a:ea typeface="Calibri"/>
                <a:cs typeface="Times New Roman"/>
              </a:rPr>
              <a:t>This is a great resource to use if you’re unsure about how a particular goal is relevant to the University. </a:t>
            </a:r>
            <a:r>
              <a:rPr lang="en-GB" sz="2200" noProof="0">
                <a:solidFill>
                  <a:srgbClr val="C00000"/>
                </a:solidFill>
                <a:effectLst/>
                <a:latin typeface="Calibri"/>
                <a:ea typeface="Calibri"/>
                <a:cs typeface="Times New Roman"/>
              </a:rPr>
              <a:t>It is also another reminder about why we should avoid thinking about Sustainability in just environmental terms.</a:t>
            </a:r>
          </a:p>
          <a:p>
            <a:pPr marL="0" indent="0">
              <a:buNone/>
            </a:pPr>
            <a:endParaRPr lang="en-GB" sz="2000" b="0" i="0" noProof="0">
              <a:solidFill>
                <a:srgbClr val="1D1D1D"/>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5" name="Audio 4">
            <a:hlinkClick r:id="" action="ppaction://media"/>
            <a:extLst>
              <a:ext uri="{FF2B5EF4-FFF2-40B4-BE49-F238E27FC236}">
                <a16:creationId xmlns:a16="http://schemas.microsoft.com/office/drawing/2014/main" id="{7DD9C441-9AF5-416A-98AD-888E8F6448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58390501"/>
      </p:ext>
    </p:extLst>
  </p:cSld>
  <p:clrMapOvr>
    <a:masterClrMapping/>
  </p:clrMapOvr>
  <mc:AlternateContent xmlns:mc="http://schemas.openxmlformats.org/markup-compatibility/2006" xmlns:p14="http://schemas.microsoft.com/office/powerpoint/2010/main">
    <mc:Choice Requires="p14">
      <p:transition spd="slow" p14:dur="2000" advTm="49259"/>
    </mc:Choice>
    <mc:Fallback xmlns="">
      <p:transition spd="slow" advTm="49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Sustainability at Lancaster (3)</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19538" y="1891863"/>
            <a:ext cx="10376782" cy="4443622"/>
          </a:xfrm>
        </p:spPr>
        <p:txBody>
          <a:bodyPr>
            <a:noAutofit/>
          </a:bodyPr>
          <a:lstStyle/>
          <a:p>
            <a:pPr>
              <a:lnSpc>
                <a:spcPct val="100000"/>
              </a:lnSpc>
            </a:pPr>
            <a:r>
              <a:rPr lang="en-GB" sz="2200" noProof="0">
                <a:solidFill>
                  <a:schemeClr val="bg2">
                    <a:lumMod val="25000"/>
                  </a:schemeClr>
                </a:solidFill>
                <a:ea typeface="Calibri" panose="020F0502020204030204" pitchFamily="34" charset="0"/>
              </a:rPr>
              <a:t>We also voluntarily report on our carbon emissions performance as this is sector </a:t>
            </a:r>
            <a:r>
              <a:rPr lang="en-GB" sz="2200" noProof="0">
                <a:solidFill>
                  <a:srgbClr val="C00000"/>
                </a:solidFill>
                <a:ea typeface="Calibri" panose="020F0502020204030204" pitchFamily="34" charset="0"/>
              </a:rPr>
              <a:t>best practice</a:t>
            </a:r>
            <a:r>
              <a:rPr lang="en-GB" sz="2200" noProof="0">
                <a:solidFill>
                  <a:schemeClr val="bg2">
                    <a:lumMod val="25000"/>
                  </a:schemeClr>
                </a:solidFill>
                <a:ea typeface="Calibri" panose="020F0502020204030204" pitchFamily="34" charset="0"/>
              </a:rPr>
              <a:t>, and our sustainability performance is becoming increasingly important to our </a:t>
            </a:r>
            <a:r>
              <a:rPr lang="en-GB" sz="2200" noProof="0">
                <a:solidFill>
                  <a:srgbClr val="C00000"/>
                </a:solidFill>
                <a:ea typeface="Calibri" panose="020F0502020204030204" pitchFamily="34" charset="0"/>
              </a:rPr>
              <a:t>stakeholders</a:t>
            </a:r>
            <a:r>
              <a:rPr lang="en-GB" sz="2200" noProof="0">
                <a:solidFill>
                  <a:schemeClr val="bg2">
                    <a:lumMod val="25000"/>
                  </a:schemeClr>
                </a:solidFill>
                <a:ea typeface="Calibri" panose="020F0502020204030204" pitchFamily="34" charset="0"/>
              </a:rPr>
              <a:t>.</a:t>
            </a:r>
          </a:p>
          <a:p>
            <a:pPr>
              <a:lnSpc>
                <a:spcPct val="100000"/>
              </a:lnSpc>
            </a:pPr>
            <a:r>
              <a:rPr lang="en-GB" sz="2200" noProof="0">
                <a:solidFill>
                  <a:schemeClr val="bg2">
                    <a:lumMod val="25000"/>
                  </a:schemeClr>
                </a:solidFill>
                <a:effectLst/>
                <a:ea typeface="Calibri" panose="020F0502020204030204" pitchFamily="34" charset="0"/>
              </a:rPr>
              <a:t>Higher Education </a:t>
            </a:r>
            <a:r>
              <a:rPr lang="en-GB" sz="2200" noProof="0">
                <a:solidFill>
                  <a:srgbClr val="C00000"/>
                </a:solidFill>
                <a:effectLst/>
                <a:ea typeface="Calibri" panose="020F0502020204030204" pitchFamily="34" charset="0"/>
              </a:rPr>
              <a:t>league tables </a:t>
            </a:r>
            <a:r>
              <a:rPr lang="en-GB" sz="2200" noProof="0">
                <a:solidFill>
                  <a:schemeClr val="bg2">
                    <a:lumMod val="25000"/>
                  </a:schemeClr>
                </a:solidFill>
                <a:effectLst/>
                <a:ea typeface="Calibri" panose="020F0502020204030204" pitchFamily="34" charset="0"/>
              </a:rPr>
              <a:t>are now assessing all universities sustainability performance from a broader set of indicators. </a:t>
            </a:r>
          </a:p>
          <a:p>
            <a:pPr>
              <a:lnSpc>
                <a:spcPct val="100000"/>
              </a:lnSpc>
            </a:pPr>
            <a:r>
              <a:rPr lang="en-GB" sz="2200" noProof="0">
                <a:solidFill>
                  <a:schemeClr val="bg2">
                    <a:lumMod val="25000"/>
                  </a:schemeClr>
                </a:solidFill>
                <a:ea typeface="Calibri" panose="020F0502020204030204" pitchFamily="34" charset="0"/>
              </a:rPr>
              <a:t>Funders too are asking for research to be </a:t>
            </a:r>
            <a:r>
              <a:rPr lang="en-GB" sz="2200" noProof="0">
                <a:solidFill>
                  <a:srgbClr val="C00000"/>
                </a:solidFill>
                <a:ea typeface="Calibri" panose="020F0502020204030204" pitchFamily="34" charset="0"/>
              </a:rPr>
              <a:t>designed and delivered </a:t>
            </a:r>
            <a:r>
              <a:rPr lang="en-GB" sz="2200" noProof="0">
                <a:solidFill>
                  <a:schemeClr val="bg2">
                    <a:lumMod val="25000"/>
                  </a:schemeClr>
                </a:solidFill>
                <a:ea typeface="Calibri" panose="020F0502020204030204" pitchFamily="34" charset="0"/>
              </a:rPr>
              <a:t>more sustainably and assess this within funding bids. </a:t>
            </a:r>
          </a:p>
          <a:p>
            <a:pPr>
              <a:lnSpc>
                <a:spcPct val="100000"/>
              </a:lnSpc>
            </a:pPr>
            <a:r>
              <a:rPr lang="en-GB" sz="2200" noProof="0">
                <a:solidFill>
                  <a:schemeClr val="bg2">
                    <a:lumMod val="25000"/>
                  </a:schemeClr>
                </a:solidFill>
                <a:ea typeface="Calibri" panose="020F0502020204030204" pitchFamily="34" charset="0"/>
              </a:rPr>
              <a:t>Motivated by this, Lancaster became a </a:t>
            </a:r>
            <a:r>
              <a:rPr lang="en-GB" sz="2200" noProof="0">
                <a:solidFill>
                  <a:srgbClr val="C00000"/>
                </a:solidFill>
                <a:ea typeface="Calibri" panose="020F0502020204030204" pitchFamily="34" charset="0"/>
              </a:rPr>
              <a:t>signatory </a:t>
            </a:r>
            <a:r>
              <a:rPr lang="en-GB" sz="2200" noProof="0">
                <a:solidFill>
                  <a:schemeClr val="bg2">
                    <a:lumMod val="25000"/>
                  </a:schemeClr>
                </a:solidFill>
                <a:effectLst/>
                <a:ea typeface="Calibri" panose="020F0502020204030204" pitchFamily="34" charset="0"/>
              </a:rPr>
              <a:t>of the </a:t>
            </a:r>
            <a:r>
              <a:rPr lang="en-GB" sz="2200" noProof="0">
                <a:solidFill>
                  <a:schemeClr val="bg2">
                    <a:lumMod val="25000"/>
                  </a:schemeClr>
                </a:solidFill>
                <a:effectLst/>
                <a:ea typeface="Calibri" panose="020F0502020204030204" pitchFamily="34" charset="0"/>
                <a:hlinkClick r:id="rId2">
                  <a:extLst>
                    <a:ext uri="{A12FA001-AC4F-418D-AE19-62706E023703}">
                      <ahyp:hlinkClr xmlns:ahyp="http://schemas.microsoft.com/office/drawing/2018/hyperlinkcolor" val="tx"/>
                    </a:ext>
                  </a:extLst>
                </a:hlinkClick>
              </a:rPr>
              <a:t>Concordat</a:t>
            </a:r>
            <a:r>
              <a:rPr lang="en-GB" sz="2200" noProof="0">
                <a:solidFill>
                  <a:schemeClr val="bg2">
                    <a:lumMod val="25000"/>
                  </a:schemeClr>
                </a:solidFill>
                <a:effectLst/>
                <a:ea typeface="Calibri" panose="020F0502020204030204" pitchFamily="34" charset="0"/>
              </a:rPr>
              <a:t> for the Environmental Sustainability of Research and Innovation Practice in December 2024. </a:t>
            </a:r>
            <a:r>
              <a:rPr lang="en-GB" sz="2200" noProof="0">
                <a:solidFill>
                  <a:schemeClr val="bg2">
                    <a:lumMod val="25000"/>
                  </a:schemeClr>
                </a:solidFill>
                <a:ea typeface="Calibri" panose="020F0502020204030204" pitchFamily="34" charset="0"/>
              </a:rPr>
              <a:t>More information about this commitment can be </a:t>
            </a:r>
            <a:r>
              <a:rPr lang="en-GB" sz="2200" noProof="0">
                <a:solidFill>
                  <a:schemeClr val="bg2">
                    <a:lumMod val="25000"/>
                  </a:schemeClr>
                </a:solidFill>
                <a:ea typeface="Calibri" panose="020F0502020204030204" pitchFamily="34" charset="0"/>
                <a:hlinkClick r:id="rId3"/>
              </a:rPr>
              <a:t>found here</a:t>
            </a:r>
            <a:r>
              <a:rPr lang="en-GB" sz="2200" noProof="0">
                <a:solidFill>
                  <a:schemeClr val="bg2">
                    <a:lumMod val="25000"/>
                  </a:schemeClr>
                </a:solidFill>
                <a:ea typeface="Calibri" panose="020F0502020204030204" pitchFamily="34" charset="0"/>
              </a:rPr>
              <a:t>. </a:t>
            </a:r>
            <a:endParaRPr lang="en-GB" sz="2000" b="0" i="0" noProof="0">
              <a:solidFill>
                <a:srgbClr val="1D1D1D"/>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845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Sustainability at Lancaster (4)</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19538" y="2080311"/>
            <a:ext cx="10376782" cy="4255173"/>
          </a:xfrm>
        </p:spPr>
        <p:txBody>
          <a:bodyPr>
            <a:noAutofit/>
          </a:bodyPr>
          <a:lstStyle/>
          <a:p>
            <a:pPr>
              <a:lnSpc>
                <a:spcPct val="107000"/>
              </a:lnSpc>
              <a:spcAft>
                <a:spcPts val="800"/>
              </a:spcAft>
            </a:pPr>
            <a:r>
              <a:rPr lang="en-GB" sz="2200" noProof="0">
                <a:effectLst/>
                <a:latin typeface="Calibri" panose="020F0502020204030204" pitchFamily="34" charset="0"/>
                <a:ea typeface="Calibri" panose="020F0502020204030204" pitchFamily="34" charset="0"/>
                <a:cs typeface="Times New Roman" panose="02020603050405020304" pitchFamily="18" charset="0"/>
              </a:rPr>
              <a:t>The University strategy is a good example of how sustainability is articulated explicitly, and implicitly. This also explains why you might hear and see more about </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carbon </a:t>
            </a:r>
            <a:r>
              <a:rPr lang="en-GB" sz="2200" noProof="0">
                <a:effectLst/>
                <a:latin typeface="Calibri" panose="020F0502020204030204" pitchFamily="34" charset="0"/>
                <a:ea typeface="Calibri" panose="020F0502020204030204" pitchFamily="34" charset="0"/>
                <a:cs typeface="Times New Roman" panose="02020603050405020304" pitchFamily="18" charset="0"/>
              </a:rPr>
              <a:t>than anything else. </a:t>
            </a:r>
          </a:p>
          <a:p>
            <a:pPr>
              <a:lnSpc>
                <a:spcPct val="107000"/>
              </a:lnSpc>
              <a:spcAft>
                <a:spcPts val="800"/>
              </a:spcAft>
            </a:pPr>
            <a:r>
              <a:rPr lang="en-GB" sz="2200" noProof="0">
                <a:effectLst/>
                <a:latin typeface="Calibri" panose="020F0502020204030204" pitchFamily="34" charset="0"/>
                <a:ea typeface="Calibri" panose="020F0502020204030204" pitchFamily="34" charset="0"/>
                <a:cs typeface="Times New Roman" panose="02020603050405020304" pitchFamily="18" charset="0"/>
              </a:rPr>
              <a:t>Sustainability is </a:t>
            </a:r>
            <a:r>
              <a:rPr lang="en-GB" sz="2200" b="1"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explicitly and implicitly</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2200" noProof="0">
                <a:effectLst/>
                <a:latin typeface="Calibri" panose="020F0502020204030204" pitchFamily="34" charset="0"/>
                <a:ea typeface="Calibri" panose="020F0502020204030204" pitchFamily="34" charset="0"/>
                <a:cs typeface="Times New Roman" panose="02020603050405020304" pitchFamily="18" charset="0"/>
              </a:rPr>
              <a:t>addressed within the </a:t>
            </a:r>
            <a:r>
              <a:rPr lang="en-GB" sz="2200" u="sng" noProof="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2021 – 2026 Strategic Plan</a:t>
            </a:r>
            <a:r>
              <a:rPr lang="en-GB" sz="2200" noProof="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2200" noProof="0">
                <a:effectLst/>
                <a:latin typeface="Calibri" panose="020F0502020204030204" pitchFamily="34" charset="0"/>
                <a:ea typeface="Calibri" panose="020F0502020204030204" pitchFamily="34" charset="0"/>
                <a:cs typeface="Times New Roman" panose="02020603050405020304" pitchFamily="18" charset="0"/>
              </a:rPr>
              <a:t>Within the </a:t>
            </a:r>
            <a:r>
              <a:rPr lang="en-GB" sz="2200" b="1"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overarching goals</a:t>
            </a:r>
            <a:r>
              <a:rPr lang="en-GB" sz="2200" noProof="0">
                <a:effectLst/>
                <a:latin typeface="Calibri" panose="020F0502020204030204" pitchFamily="34" charset="0"/>
                <a:ea typeface="Calibri" panose="020F0502020204030204" pitchFamily="34" charset="0"/>
                <a:cs typeface="Times New Roman" panose="02020603050405020304" pitchFamily="18" charset="0"/>
              </a:rPr>
              <a:t>, sustainability is implicit because the goals discuss the role of the University in transforming lives, communities, driving new thinking and practice, and collaborating with partners. These are all captured by </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SDGs 4, 11 and 17.</a:t>
            </a:r>
          </a:p>
          <a:p>
            <a:pPr>
              <a:lnSpc>
                <a:spcPct val="107000"/>
              </a:lnSpc>
              <a:spcAft>
                <a:spcPts val="800"/>
              </a:spcAft>
            </a:pPr>
            <a:endParaRPr lang="en-GB" sz="2200" noProof="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1800" b="0" i="0" noProof="0">
              <a:solidFill>
                <a:srgbClr val="1D1D1D"/>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CA58BE6-6E7D-42EE-B6E3-D195A951A4D6}"/>
              </a:ext>
              <a:ext uri="{C183D7F6-B498-43B3-948B-1728B52AA6E4}">
                <adec:decorative xmlns:adec="http://schemas.microsoft.com/office/drawing/2017/decorative" val="1"/>
              </a:ext>
            </a:extLst>
          </p:cNvPr>
          <p:cNvPicPr/>
          <p:nvPr/>
        </p:nvPicPr>
        <p:blipFill rotWithShape="1">
          <a:blip r:embed="rId4">
            <a:alphaModFix amt="31000"/>
          </a:blip>
          <a:srcRect l="49887" t="22936" r="34104" b="53236"/>
          <a:stretch/>
        </p:blipFill>
        <p:spPr>
          <a:xfrm>
            <a:off x="1087119" y="5442425"/>
            <a:ext cx="965201" cy="1015683"/>
          </a:xfrm>
          <a:prstGeom prst="rect">
            <a:avLst/>
          </a:prstGeom>
        </p:spPr>
      </p:pic>
      <p:pic>
        <p:nvPicPr>
          <p:cNvPr id="6" name="Picture 5">
            <a:extLst>
              <a:ext uri="{FF2B5EF4-FFF2-40B4-BE49-F238E27FC236}">
                <a16:creationId xmlns:a16="http://schemas.microsoft.com/office/drawing/2014/main" id="{DCA58BE6-6E7D-42EE-B6E3-D195A951A4D6}"/>
              </a:ext>
              <a:ext uri="{C183D7F6-B498-43B3-948B-1728B52AA6E4}">
                <adec:decorative xmlns:adec="http://schemas.microsoft.com/office/drawing/2017/decorative" val="1"/>
              </a:ext>
            </a:extLst>
          </p:cNvPr>
          <p:cNvPicPr/>
          <p:nvPr/>
        </p:nvPicPr>
        <p:blipFill rotWithShape="1">
          <a:blip r:embed="rId4">
            <a:alphaModFix amt="31000"/>
          </a:blip>
          <a:srcRect l="65222" t="46287" r="18433" b="31546"/>
          <a:stretch/>
        </p:blipFill>
        <p:spPr>
          <a:xfrm>
            <a:off x="2052320" y="5513228"/>
            <a:ext cx="985521" cy="944880"/>
          </a:xfrm>
          <a:prstGeom prst="rect">
            <a:avLst/>
          </a:prstGeom>
        </p:spPr>
      </p:pic>
      <p:pic>
        <p:nvPicPr>
          <p:cNvPr id="7" name="Picture 6">
            <a:extLst>
              <a:ext uri="{FF2B5EF4-FFF2-40B4-BE49-F238E27FC236}">
                <a16:creationId xmlns:a16="http://schemas.microsoft.com/office/drawing/2014/main" id="{DCA58BE6-6E7D-42EE-B6E3-D195A951A4D6}"/>
              </a:ext>
              <a:ext uri="{C183D7F6-B498-43B3-948B-1728B52AA6E4}">
                <adec:decorative xmlns:adec="http://schemas.microsoft.com/office/drawing/2017/decorative" val="1"/>
              </a:ext>
            </a:extLst>
          </p:cNvPr>
          <p:cNvPicPr/>
          <p:nvPr/>
        </p:nvPicPr>
        <p:blipFill rotWithShape="1">
          <a:blip r:embed="rId4">
            <a:alphaModFix amt="31000"/>
          </a:blip>
          <a:srcRect l="65053" t="67501" r="18432" b="9624"/>
          <a:stretch/>
        </p:blipFill>
        <p:spPr>
          <a:xfrm>
            <a:off x="3007360" y="5483066"/>
            <a:ext cx="995682" cy="975042"/>
          </a:xfrm>
          <a:prstGeom prst="rect">
            <a:avLst/>
          </a:prstGeom>
        </p:spPr>
      </p:pic>
      <p:pic>
        <p:nvPicPr>
          <p:cNvPr id="8" name="Picture 7">
            <a:extLst>
              <a:ext uri="{FF2B5EF4-FFF2-40B4-BE49-F238E27FC236}">
                <a16:creationId xmlns:a16="http://schemas.microsoft.com/office/drawing/2014/main" id="{DCA58BE6-6E7D-42EE-B6E3-D195A951A4D6}"/>
              </a:ext>
              <a:ext uri="{C183D7F6-B498-43B3-948B-1728B52AA6E4}">
                <adec:decorative xmlns:adec="http://schemas.microsoft.com/office/drawing/2017/decorative" val="1"/>
              </a:ext>
            </a:extLst>
          </p:cNvPr>
          <p:cNvPicPr/>
          <p:nvPr/>
        </p:nvPicPr>
        <p:blipFill rotWithShape="1">
          <a:blip r:embed="rId4">
            <a:alphaModFix amt="31000"/>
          </a:blip>
          <a:srcRect l="3546" t="67501" r="81288" b="9624"/>
          <a:stretch/>
        </p:blipFill>
        <p:spPr>
          <a:xfrm>
            <a:off x="4003042" y="5483066"/>
            <a:ext cx="914403" cy="975042"/>
          </a:xfrm>
          <a:prstGeom prst="rect">
            <a:avLst/>
          </a:prstGeom>
        </p:spPr>
      </p:pic>
    </p:spTree>
    <p:extLst>
      <p:ext uri="{BB962C8B-B14F-4D97-AF65-F5344CB8AC3E}">
        <p14:creationId xmlns:p14="http://schemas.microsoft.com/office/powerpoint/2010/main" val="247439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Sustainability at Lancaster (5)</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19538" y="2080311"/>
            <a:ext cx="10376782" cy="4255173"/>
          </a:xfrm>
        </p:spPr>
        <p:txBody>
          <a:bodyPr>
            <a:noAutofit/>
          </a:bodyPr>
          <a:lstStyle/>
          <a:p>
            <a:pPr>
              <a:lnSpc>
                <a:spcPct val="107000"/>
              </a:lnSpc>
              <a:spcAft>
                <a:spcPts val="800"/>
              </a:spcAft>
            </a:pPr>
            <a:r>
              <a:rPr lang="en-GB" sz="2200" noProof="0">
                <a:effectLst/>
                <a:latin typeface="Calibri" panose="020F0502020204030204" pitchFamily="34" charset="0"/>
                <a:ea typeface="Calibri" panose="020F0502020204030204" pitchFamily="34" charset="0"/>
                <a:cs typeface="Times New Roman" panose="02020603050405020304" pitchFamily="18" charset="0"/>
              </a:rPr>
              <a:t>Sustainability is explicitly addressed as </a:t>
            </a:r>
            <a:r>
              <a:rPr lang="en-GB" sz="2200" b="1"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the value ‘Positive Change: carbon net-zero by 2035’.</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2200" noProof="0">
                <a:effectLst/>
                <a:latin typeface="Calibri" panose="020F0502020204030204" pitchFamily="34" charset="0"/>
                <a:ea typeface="Calibri" panose="020F0502020204030204" pitchFamily="34" charset="0"/>
                <a:cs typeface="Times New Roman" panose="02020603050405020304" pitchFamily="18" charset="0"/>
              </a:rPr>
              <a:t>This is mostly captured by </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SDG 13</a:t>
            </a:r>
            <a:r>
              <a:rPr lang="en-GB" sz="2200" noProof="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GB" sz="2200" noProof="0">
                <a:effectLst/>
                <a:latin typeface="Calibri" panose="020F0502020204030204" pitchFamily="34" charset="0"/>
                <a:ea typeface="Calibri" panose="020F0502020204030204" pitchFamily="34" charset="0"/>
                <a:cs typeface="Times New Roman" panose="02020603050405020304" pitchFamily="18" charset="0"/>
              </a:rPr>
              <a:t>Though carbon isn’t our only impact as a university, this for now, is how we </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strategically measure and are held to account </a:t>
            </a:r>
            <a:r>
              <a:rPr lang="en-GB" sz="2200" noProof="0">
                <a:effectLst/>
                <a:latin typeface="Calibri" panose="020F0502020204030204" pitchFamily="34" charset="0"/>
                <a:ea typeface="Calibri" panose="020F0502020204030204" pitchFamily="34" charset="0"/>
                <a:cs typeface="Times New Roman" panose="02020603050405020304" pitchFamily="18" charset="0"/>
              </a:rPr>
              <a:t>on our sustainability performance.</a:t>
            </a:r>
          </a:p>
          <a:p>
            <a:pPr>
              <a:lnSpc>
                <a:spcPct val="107000"/>
              </a:lnSpc>
              <a:spcAft>
                <a:spcPts val="800"/>
              </a:spcAft>
            </a:pPr>
            <a:endParaRPr lang="en-GB" sz="2200" noProof="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1800" b="0" i="0" noProof="0">
              <a:solidFill>
                <a:srgbClr val="1D1D1D"/>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CF370E6-2C84-FE64-6034-988B841C3B84}"/>
              </a:ext>
              <a:ext uri="{C183D7F6-B498-43B3-948B-1728B52AA6E4}">
                <adec:decorative xmlns:adec="http://schemas.microsoft.com/office/drawing/2017/decorative" val="1"/>
              </a:ext>
            </a:extLst>
          </p:cNvPr>
          <p:cNvPicPr/>
          <p:nvPr/>
        </p:nvPicPr>
        <p:blipFill rotWithShape="1">
          <a:blip r:embed="rId3">
            <a:alphaModFix amt="31000"/>
          </a:blip>
          <a:srcRect l="49887" t="22936" r="34104" b="53236"/>
          <a:stretch/>
        </p:blipFill>
        <p:spPr>
          <a:xfrm>
            <a:off x="1087119" y="5442425"/>
            <a:ext cx="965201" cy="1015683"/>
          </a:xfrm>
          <a:prstGeom prst="rect">
            <a:avLst/>
          </a:prstGeom>
        </p:spPr>
      </p:pic>
      <p:pic>
        <p:nvPicPr>
          <p:cNvPr id="10" name="Picture 9">
            <a:extLst>
              <a:ext uri="{FF2B5EF4-FFF2-40B4-BE49-F238E27FC236}">
                <a16:creationId xmlns:a16="http://schemas.microsoft.com/office/drawing/2014/main" id="{61E22E1A-4E83-F7B4-29A6-6DFDACA4263A}"/>
              </a:ext>
              <a:ext uri="{C183D7F6-B498-43B3-948B-1728B52AA6E4}">
                <adec:decorative xmlns:adec="http://schemas.microsoft.com/office/drawing/2017/decorative" val="1"/>
              </a:ext>
            </a:extLst>
          </p:cNvPr>
          <p:cNvPicPr/>
          <p:nvPr/>
        </p:nvPicPr>
        <p:blipFill rotWithShape="1">
          <a:blip r:embed="rId3">
            <a:alphaModFix amt="31000"/>
          </a:blip>
          <a:srcRect l="65222" t="46287" r="18433" b="31546"/>
          <a:stretch/>
        </p:blipFill>
        <p:spPr>
          <a:xfrm>
            <a:off x="2052320" y="5513228"/>
            <a:ext cx="985521" cy="944880"/>
          </a:xfrm>
          <a:prstGeom prst="rect">
            <a:avLst/>
          </a:prstGeom>
        </p:spPr>
      </p:pic>
      <p:pic>
        <p:nvPicPr>
          <p:cNvPr id="11" name="Picture 10">
            <a:extLst>
              <a:ext uri="{FF2B5EF4-FFF2-40B4-BE49-F238E27FC236}">
                <a16:creationId xmlns:a16="http://schemas.microsoft.com/office/drawing/2014/main" id="{02BE0C3D-F9FE-9E56-F133-33553A1A73DD}"/>
              </a:ext>
              <a:ext uri="{C183D7F6-B498-43B3-948B-1728B52AA6E4}">
                <adec:decorative xmlns:adec="http://schemas.microsoft.com/office/drawing/2017/decorative" val="1"/>
              </a:ext>
            </a:extLst>
          </p:cNvPr>
          <p:cNvPicPr/>
          <p:nvPr/>
        </p:nvPicPr>
        <p:blipFill rotWithShape="1">
          <a:blip r:embed="rId3">
            <a:alphaModFix amt="31000"/>
          </a:blip>
          <a:srcRect l="65053" t="67501" r="18432" b="9624"/>
          <a:stretch/>
        </p:blipFill>
        <p:spPr>
          <a:xfrm>
            <a:off x="3007360" y="5483066"/>
            <a:ext cx="995682" cy="975042"/>
          </a:xfrm>
          <a:prstGeom prst="rect">
            <a:avLst/>
          </a:prstGeom>
        </p:spPr>
      </p:pic>
      <p:pic>
        <p:nvPicPr>
          <p:cNvPr id="12" name="Picture 11">
            <a:extLst>
              <a:ext uri="{FF2B5EF4-FFF2-40B4-BE49-F238E27FC236}">
                <a16:creationId xmlns:a16="http://schemas.microsoft.com/office/drawing/2014/main" id="{2BDA9746-09C9-46BC-2247-1AFB79A306A8}"/>
              </a:ext>
              <a:ext uri="{C183D7F6-B498-43B3-948B-1728B52AA6E4}">
                <adec:decorative xmlns:adec="http://schemas.microsoft.com/office/drawing/2017/decorative" val="1"/>
              </a:ext>
            </a:extLst>
          </p:cNvPr>
          <p:cNvPicPr/>
          <p:nvPr/>
        </p:nvPicPr>
        <p:blipFill rotWithShape="1">
          <a:blip r:embed="rId3">
            <a:alphaModFix amt="31000"/>
          </a:blip>
          <a:srcRect l="3546" t="67501" r="81288" b="9624"/>
          <a:stretch/>
        </p:blipFill>
        <p:spPr>
          <a:xfrm>
            <a:off x="4003042" y="5483066"/>
            <a:ext cx="914403" cy="975042"/>
          </a:xfrm>
          <a:prstGeom prst="rect">
            <a:avLst/>
          </a:prstGeom>
        </p:spPr>
      </p:pic>
    </p:spTree>
    <p:extLst>
      <p:ext uri="{BB962C8B-B14F-4D97-AF65-F5344CB8AC3E}">
        <p14:creationId xmlns:p14="http://schemas.microsoft.com/office/powerpoint/2010/main" val="2652057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Sustainability at Lancaster (6)</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638044" y="1929904"/>
            <a:ext cx="5050747" cy="4255173"/>
          </a:xfrm>
        </p:spPr>
        <p:txBody>
          <a:bodyPr vert="horz" lIns="91440" tIns="45720" rIns="91440" bIns="45720" rtlCol="0" anchor="t">
            <a:noAutofit/>
          </a:bodyPr>
          <a:lstStyle/>
          <a:p>
            <a:pPr>
              <a:lnSpc>
                <a:spcPct val="107000"/>
              </a:lnSpc>
              <a:spcAft>
                <a:spcPts val="800"/>
              </a:spcAft>
            </a:pPr>
            <a:r>
              <a:rPr lang="en-GB" sz="2200">
                <a:latin typeface="Calibri"/>
                <a:ea typeface="Calibri"/>
                <a:cs typeface="Times New Roman"/>
              </a:rPr>
              <a:t>Lancaster University has set a carbon Net Zero target of 2035 from all sources.</a:t>
            </a:r>
            <a:endParaRPr lang="en-GB" sz="2200" noProof="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200" b="0" i="0" noProof="0">
                <a:solidFill>
                  <a:srgbClr val="C00000"/>
                </a:solidFill>
                <a:latin typeface="Calibri"/>
                <a:ea typeface="Calibri"/>
                <a:cs typeface="Times New Roman"/>
              </a:rPr>
              <a:t>Sources of </a:t>
            </a:r>
            <a:r>
              <a:rPr lang="en-GB" sz="2200" noProof="0">
                <a:solidFill>
                  <a:srgbClr val="C00000"/>
                </a:solidFill>
                <a:effectLst/>
                <a:latin typeface="Calibri"/>
                <a:ea typeface="Calibri"/>
                <a:cs typeface="Times New Roman"/>
              </a:rPr>
              <a:t>CO</a:t>
            </a:r>
            <a:r>
              <a:rPr lang="en-GB" sz="2200" baseline="-25000" noProof="0">
                <a:solidFill>
                  <a:srgbClr val="C00000"/>
                </a:solidFill>
                <a:effectLst/>
                <a:latin typeface="Calibri"/>
                <a:ea typeface="Calibri"/>
                <a:cs typeface="Times New Roman"/>
              </a:rPr>
              <a:t>2</a:t>
            </a:r>
            <a:r>
              <a:rPr lang="en-GB" sz="2200" baseline="-25000" noProof="0">
                <a:solidFill>
                  <a:srgbClr val="C00000"/>
                </a:solidFill>
                <a:latin typeface="Calibri"/>
                <a:ea typeface="Calibri"/>
                <a:cs typeface="Times New Roman"/>
              </a:rPr>
              <a:t> </a:t>
            </a:r>
            <a:r>
              <a:rPr lang="en-GB" sz="2200" noProof="0">
                <a:solidFill>
                  <a:srgbClr val="C00000"/>
                </a:solidFill>
                <a:latin typeface="Calibri"/>
                <a:ea typeface="Calibri"/>
                <a:cs typeface="Times New Roman"/>
              </a:rPr>
              <a:t>emissions are categorised into ‘Scopes’.</a:t>
            </a:r>
          </a:p>
          <a:p>
            <a:pPr>
              <a:lnSpc>
                <a:spcPct val="107000"/>
              </a:lnSpc>
              <a:spcAft>
                <a:spcPts val="800"/>
              </a:spcAft>
            </a:pPr>
            <a:r>
              <a:rPr lang="en-GB" sz="2200" noProof="0">
                <a:effectLst/>
                <a:latin typeface="Calibri"/>
                <a:ea typeface="Calibri"/>
                <a:cs typeface="Times New Roman"/>
              </a:rPr>
              <a:t>Currently, there are </a:t>
            </a:r>
            <a:r>
              <a:rPr lang="en-GB" sz="2200" noProof="0">
                <a:solidFill>
                  <a:srgbClr val="C00000"/>
                </a:solidFill>
                <a:effectLst/>
                <a:latin typeface="Calibri"/>
                <a:ea typeface="Calibri"/>
                <a:cs typeface="Times New Roman"/>
              </a:rPr>
              <a:t>three accepted scopes </a:t>
            </a:r>
            <a:r>
              <a:rPr lang="en-GB" sz="2200" noProof="0">
                <a:effectLst/>
                <a:latin typeface="Calibri"/>
                <a:ea typeface="Calibri"/>
                <a:cs typeface="Times New Roman"/>
              </a:rPr>
              <a:t>of CO</a:t>
            </a:r>
            <a:r>
              <a:rPr lang="en-GB" sz="2200" baseline="-25000" noProof="0">
                <a:effectLst/>
                <a:latin typeface="Calibri"/>
                <a:ea typeface="Calibri"/>
                <a:cs typeface="Times New Roman"/>
              </a:rPr>
              <a:t>2 </a:t>
            </a:r>
            <a:r>
              <a:rPr lang="en-GB" sz="2200" noProof="0">
                <a:effectLst/>
                <a:latin typeface="Calibri"/>
                <a:ea typeface="Calibri"/>
                <a:cs typeface="Times New Roman"/>
              </a:rPr>
              <a:t>emissions which many universities and other organisations report their performance against.</a:t>
            </a:r>
          </a:p>
          <a:p>
            <a:pPr marL="0" indent="0">
              <a:lnSpc>
                <a:spcPct val="107000"/>
              </a:lnSpc>
              <a:spcAft>
                <a:spcPts val="800"/>
              </a:spcAft>
              <a:buNone/>
            </a:pPr>
            <a:r>
              <a:rPr lang="en-GB" sz="2200" noProof="0">
                <a:solidFill>
                  <a:srgbClr val="C00000"/>
                </a:solidFill>
                <a:latin typeface="Calibri"/>
                <a:ea typeface="Calibri"/>
                <a:cs typeface="Times New Roman"/>
              </a:rPr>
              <a:t> </a:t>
            </a:r>
            <a:endParaRPr lang="en-GB" sz="2200" b="0" i="0" noProof="0">
              <a:solidFill>
                <a:srgbClr val="C00000"/>
              </a:solidFill>
              <a:effectLst/>
              <a:latin typeface="Calibri"/>
              <a:ea typeface="Calibri"/>
              <a:cs typeface="Times New Roman"/>
            </a:endParaRPr>
          </a:p>
        </p:txBody>
      </p:sp>
      <p:grpSp>
        <p:nvGrpSpPr>
          <p:cNvPr id="44" name="Group 43" descr="Diagram of Scope 1 , Scope 2 and Scope 3 emissions.">
            <a:extLst>
              <a:ext uri="{FF2B5EF4-FFF2-40B4-BE49-F238E27FC236}">
                <a16:creationId xmlns:a16="http://schemas.microsoft.com/office/drawing/2014/main" id="{2385F783-1AF7-84BE-D6EF-F75F8401C364}"/>
              </a:ext>
            </a:extLst>
          </p:cNvPr>
          <p:cNvGrpSpPr/>
          <p:nvPr/>
        </p:nvGrpSpPr>
        <p:grpSpPr>
          <a:xfrm>
            <a:off x="5884774" y="1953123"/>
            <a:ext cx="5867063" cy="3704620"/>
            <a:chOff x="5884774" y="1953123"/>
            <a:chExt cx="5867063" cy="3704620"/>
          </a:xfrm>
        </p:grpSpPr>
        <p:grpSp>
          <p:nvGrpSpPr>
            <p:cNvPr id="45" name="Group 44" descr="Production with solid fill">
              <a:extLst>
                <a:ext uri="{FF2B5EF4-FFF2-40B4-BE49-F238E27FC236}">
                  <a16:creationId xmlns:a16="http://schemas.microsoft.com/office/drawing/2014/main" id="{4E523907-89B6-369A-5B0E-F25B28451B1F}"/>
                </a:ext>
                <a:ext uri="{C183D7F6-B498-43B3-948B-1728B52AA6E4}">
                  <adec:decorative xmlns:adec="http://schemas.microsoft.com/office/drawing/2017/decorative" val="1"/>
                </a:ext>
              </a:extLst>
            </p:cNvPr>
            <p:cNvGrpSpPr/>
            <p:nvPr/>
          </p:nvGrpSpPr>
          <p:grpSpPr>
            <a:xfrm>
              <a:off x="5884774" y="1953123"/>
              <a:ext cx="5867063" cy="3704620"/>
              <a:chOff x="5884774" y="1953123"/>
              <a:chExt cx="5867063" cy="3704620"/>
            </a:xfrm>
          </p:grpSpPr>
          <p:grpSp>
            <p:nvGrpSpPr>
              <p:cNvPr id="39" name="Group 38">
                <a:extLst>
                  <a:ext uri="{FF2B5EF4-FFF2-40B4-BE49-F238E27FC236}">
                    <a16:creationId xmlns:a16="http://schemas.microsoft.com/office/drawing/2014/main" id="{DDEDBC89-66A9-7155-8B61-50B28A992A3C}"/>
                  </a:ext>
                </a:extLst>
              </p:cNvPr>
              <p:cNvGrpSpPr/>
              <p:nvPr/>
            </p:nvGrpSpPr>
            <p:grpSpPr>
              <a:xfrm>
                <a:off x="5884774" y="1953123"/>
                <a:ext cx="5867063" cy="3704620"/>
                <a:chOff x="5884774" y="1953123"/>
                <a:chExt cx="5867063" cy="3704620"/>
              </a:xfrm>
            </p:grpSpPr>
            <p:sp>
              <p:nvSpPr>
                <p:cNvPr id="40" name="Free-form: Shape 39">
                  <a:extLst>
                    <a:ext uri="{FF2B5EF4-FFF2-40B4-BE49-F238E27FC236}">
                      <a16:creationId xmlns:a16="http://schemas.microsoft.com/office/drawing/2014/main" id="{7B37F86C-1707-228B-3F19-57AC45835140}"/>
                    </a:ext>
                  </a:extLst>
                </p:cNvPr>
                <p:cNvSpPr/>
                <p:nvPr/>
              </p:nvSpPr>
              <p:spPr>
                <a:xfrm>
                  <a:off x="5884774" y="1953123"/>
                  <a:ext cx="5867063" cy="410711"/>
                </a:xfrm>
                <a:custGeom>
                  <a:avLst/>
                  <a:gdLst>
                    <a:gd name="connsiteX0" fmla="*/ 0 w 5867063"/>
                    <a:gd name="connsiteY0" fmla="*/ 0 h 410711"/>
                    <a:gd name="connsiteX1" fmla="*/ 5867063 w 5867063"/>
                    <a:gd name="connsiteY1" fmla="*/ 0 h 410711"/>
                    <a:gd name="connsiteX2" fmla="*/ 5867063 w 5867063"/>
                    <a:gd name="connsiteY2" fmla="*/ 410711 h 410711"/>
                    <a:gd name="connsiteX3" fmla="*/ 0 w 5867063"/>
                    <a:gd name="connsiteY3" fmla="*/ 410711 h 410711"/>
                    <a:gd name="connsiteX4" fmla="*/ 0 w 5867063"/>
                    <a:gd name="connsiteY4" fmla="*/ 0 h 41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63" h="410711">
                      <a:moveTo>
                        <a:pt x="0" y="0"/>
                      </a:moveTo>
                      <a:lnTo>
                        <a:pt x="5867063" y="0"/>
                      </a:lnTo>
                      <a:lnTo>
                        <a:pt x="5867063" y="410711"/>
                      </a:lnTo>
                      <a:lnTo>
                        <a:pt x="0" y="410711"/>
                      </a:lnTo>
                      <a:lnTo>
                        <a:pt x="0" y="0"/>
                      </a:lnTo>
                      <a:close/>
                    </a:path>
                  </a:pathLst>
                </a:custGeom>
                <a:solidFill>
                  <a:srgbClr val="006382"/>
                </a:solidFill>
                <a:ln>
                  <a:solidFill>
                    <a:schemeClr val="tx1"/>
                  </a:solidFill>
                </a:ln>
              </p:spPr>
              <p:style>
                <a:lnRef idx="0">
                  <a:scrgbClr r="0" g="0" b="0"/>
                </a:lnRef>
                <a:fillRef idx="1">
                  <a:scrgbClr r="0" g="0" b="0"/>
                </a:fillRef>
                <a:effectRef idx="0">
                  <a:schemeClr val="accent1">
                    <a:shade val="80000"/>
                    <a:hueOff val="0"/>
                    <a:satOff val="0"/>
                    <a:lumOff val="0"/>
                    <a:alphaOff val="0"/>
                  </a:schemeClr>
                </a:effectRef>
                <a:fontRef idx="minor">
                  <a:schemeClr val="lt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Greenhouse Gases</a:t>
                  </a:r>
                </a:p>
              </p:txBody>
            </p:sp>
            <p:sp>
              <p:nvSpPr>
                <p:cNvPr id="41" name="Free-form: Shape 40">
                  <a:extLst>
                    <a:ext uri="{FF2B5EF4-FFF2-40B4-BE49-F238E27FC236}">
                      <a16:creationId xmlns:a16="http://schemas.microsoft.com/office/drawing/2014/main" id="{ED1E1075-0FD3-899B-6EFF-9BE2F6133CB7}"/>
                    </a:ext>
                  </a:extLst>
                </p:cNvPr>
                <p:cNvSpPr/>
                <p:nvPr/>
              </p:nvSpPr>
              <p:spPr>
                <a:xfrm>
                  <a:off x="5887749" y="2920450"/>
                  <a:ext cx="1279541" cy="2737293"/>
                </a:xfrm>
                <a:custGeom>
                  <a:avLst/>
                  <a:gdLst>
                    <a:gd name="connsiteX0" fmla="*/ 0 w 1279541"/>
                    <a:gd name="connsiteY0" fmla="*/ 0 h 2737293"/>
                    <a:gd name="connsiteX1" fmla="*/ 1279541 w 1279541"/>
                    <a:gd name="connsiteY1" fmla="*/ 0 h 2737293"/>
                    <a:gd name="connsiteX2" fmla="*/ 1279541 w 1279541"/>
                    <a:gd name="connsiteY2" fmla="*/ 2737293 h 2737293"/>
                    <a:gd name="connsiteX3" fmla="*/ 0 w 1279541"/>
                    <a:gd name="connsiteY3" fmla="*/ 2737293 h 2737293"/>
                    <a:gd name="connsiteX4" fmla="*/ 0 w 1279541"/>
                    <a:gd name="connsiteY4" fmla="*/ 0 h 273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541" h="2737293">
                      <a:moveTo>
                        <a:pt x="0" y="0"/>
                      </a:moveTo>
                      <a:lnTo>
                        <a:pt x="1279541" y="0"/>
                      </a:lnTo>
                      <a:lnTo>
                        <a:pt x="1279541" y="2737293"/>
                      </a:lnTo>
                      <a:lnTo>
                        <a:pt x="0" y="2737293"/>
                      </a:lnTo>
                      <a:lnTo>
                        <a:pt x="0" y="0"/>
                      </a:lnTo>
                      <a:close/>
                    </a:path>
                  </a:pathLst>
                </a:custGeom>
                <a:solidFill>
                  <a:schemeClr val="bg2"/>
                </a:solidFill>
                <a:ln w="28575">
                  <a:solidFill>
                    <a:srgbClr val="C26783"/>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GB" sz="2000" kern="1200">
                      <a:solidFill>
                        <a:sysClr val="windowText" lastClr="000000"/>
                      </a:solidFill>
                    </a:rPr>
                    <a:t>Scope 1</a:t>
                  </a:r>
                </a:p>
                <a:p>
                  <a:pPr marL="0" lvl="0" indent="0" algn="ctr" defTabSz="889000">
                    <a:lnSpc>
                      <a:spcPct val="90000"/>
                    </a:lnSpc>
                    <a:spcBef>
                      <a:spcPct val="0"/>
                    </a:spcBef>
                    <a:spcAft>
                      <a:spcPct val="35000"/>
                    </a:spcAft>
                    <a:buNone/>
                  </a:pPr>
                  <a:r>
                    <a:rPr lang="en-GB" sz="2000" kern="1200">
                      <a:solidFill>
                        <a:sysClr val="windowText" lastClr="000000"/>
                      </a:solidFill>
                    </a:rPr>
                    <a:t>Direct Emissions</a:t>
                  </a:r>
                </a:p>
              </p:txBody>
            </p:sp>
            <p:sp>
              <p:nvSpPr>
                <p:cNvPr id="42" name="Free-form: Shape 41">
                  <a:extLst>
                    <a:ext uri="{FF2B5EF4-FFF2-40B4-BE49-F238E27FC236}">
                      <a16:creationId xmlns:a16="http://schemas.microsoft.com/office/drawing/2014/main" id="{BA7F52F8-A1C5-2439-F01F-2DBE931AE3F6}"/>
                    </a:ext>
                  </a:extLst>
                </p:cNvPr>
                <p:cNvSpPr/>
                <p:nvPr/>
              </p:nvSpPr>
              <p:spPr>
                <a:xfrm>
                  <a:off x="7258115" y="2920450"/>
                  <a:ext cx="1327746" cy="2737293"/>
                </a:xfrm>
                <a:custGeom>
                  <a:avLst/>
                  <a:gdLst>
                    <a:gd name="connsiteX0" fmla="*/ 0 w 1533449"/>
                    <a:gd name="connsiteY0" fmla="*/ 0 h 2737293"/>
                    <a:gd name="connsiteX1" fmla="*/ 1533449 w 1533449"/>
                    <a:gd name="connsiteY1" fmla="*/ 0 h 2737293"/>
                    <a:gd name="connsiteX2" fmla="*/ 1533449 w 1533449"/>
                    <a:gd name="connsiteY2" fmla="*/ 2737293 h 2737293"/>
                    <a:gd name="connsiteX3" fmla="*/ 0 w 1533449"/>
                    <a:gd name="connsiteY3" fmla="*/ 2737293 h 2737293"/>
                    <a:gd name="connsiteX4" fmla="*/ 0 w 1533449"/>
                    <a:gd name="connsiteY4" fmla="*/ 0 h 273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449" h="2737293">
                      <a:moveTo>
                        <a:pt x="0" y="0"/>
                      </a:moveTo>
                      <a:lnTo>
                        <a:pt x="1533449" y="0"/>
                      </a:lnTo>
                      <a:lnTo>
                        <a:pt x="1533449" y="2737293"/>
                      </a:lnTo>
                      <a:lnTo>
                        <a:pt x="0" y="2737293"/>
                      </a:lnTo>
                      <a:lnTo>
                        <a:pt x="0" y="0"/>
                      </a:lnTo>
                      <a:close/>
                    </a:path>
                  </a:pathLst>
                </a:custGeom>
                <a:solidFill>
                  <a:schemeClr val="bg2"/>
                </a:solidFill>
                <a:ln w="28575">
                  <a:solidFill>
                    <a:srgbClr val="FF737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GB" sz="2000" kern="1200">
                      <a:solidFill>
                        <a:sysClr val="windowText" lastClr="000000"/>
                      </a:solidFill>
                    </a:rPr>
                    <a:t>Scope 2</a:t>
                  </a:r>
                </a:p>
                <a:p>
                  <a:pPr marL="0" lvl="0" indent="0" algn="ctr" defTabSz="889000">
                    <a:lnSpc>
                      <a:spcPct val="90000"/>
                    </a:lnSpc>
                    <a:spcBef>
                      <a:spcPct val="0"/>
                    </a:spcBef>
                    <a:spcAft>
                      <a:spcPct val="35000"/>
                    </a:spcAft>
                    <a:buNone/>
                  </a:pPr>
                  <a:r>
                    <a:rPr lang="en-GB" sz="2000" kern="1200">
                      <a:solidFill>
                        <a:sysClr val="windowText" lastClr="000000"/>
                      </a:solidFill>
                    </a:rPr>
                    <a:t>Indirect Emissions</a:t>
                  </a:r>
                </a:p>
              </p:txBody>
            </p:sp>
            <p:sp>
              <p:nvSpPr>
                <p:cNvPr id="43" name="Free-form: Shape 42">
                  <a:extLst>
                    <a:ext uri="{FF2B5EF4-FFF2-40B4-BE49-F238E27FC236}">
                      <a16:creationId xmlns:a16="http://schemas.microsoft.com/office/drawing/2014/main" id="{D5DB5140-A537-7E05-D7D4-3DF47F01BB2C}"/>
                    </a:ext>
                  </a:extLst>
                </p:cNvPr>
                <p:cNvSpPr/>
                <p:nvPr/>
              </p:nvSpPr>
              <p:spPr>
                <a:xfrm>
                  <a:off x="8700739" y="2920450"/>
                  <a:ext cx="3048123" cy="2737293"/>
                </a:xfrm>
                <a:custGeom>
                  <a:avLst/>
                  <a:gdLst>
                    <a:gd name="connsiteX0" fmla="*/ 0 w 3048123"/>
                    <a:gd name="connsiteY0" fmla="*/ 0 h 2737293"/>
                    <a:gd name="connsiteX1" fmla="*/ 3048123 w 3048123"/>
                    <a:gd name="connsiteY1" fmla="*/ 0 h 2737293"/>
                    <a:gd name="connsiteX2" fmla="*/ 3048123 w 3048123"/>
                    <a:gd name="connsiteY2" fmla="*/ 2737293 h 2737293"/>
                    <a:gd name="connsiteX3" fmla="*/ 0 w 3048123"/>
                    <a:gd name="connsiteY3" fmla="*/ 2737293 h 2737293"/>
                    <a:gd name="connsiteX4" fmla="*/ 0 w 3048123"/>
                    <a:gd name="connsiteY4" fmla="*/ 0 h 273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123" h="2737293">
                      <a:moveTo>
                        <a:pt x="0" y="0"/>
                      </a:moveTo>
                      <a:lnTo>
                        <a:pt x="3048123" y="0"/>
                      </a:lnTo>
                      <a:lnTo>
                        <a:pt x="3048123" y="2737293"/>
                      </a:lnTo>
                      <a:lnTo>
                        <a:pt x="0" y="2737293"/>
                      </a:lnTo>
                      <a:lnTo>
                        <a:pt x="0" y="0"/>
                      </a:lnTo>
                      <a:close/>
                    </a:path>
                  </a:pathLst>
                </a:custGeom>
                <a:solidFill>
                  <a:schemeClr val="bg2"/>
                </a:solidFill>
                <a:ln w="28575">
                  <a:solidFill>
                    <a:srgbClr val="A4769A"/>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GB" sz="2000" kern="1200">
                      <a:solidFill>
                        <a:sysClr val="windowText" lastClr="000000"/>
                      </a:solidFill>
                    </a:rPr>
                    <a:t>Scope 3</a:t>
                  </a:r>
                </a:p>
                <a:p>
                  <a:pPr marL="0" lvl="0" indent="0" algn="ctr" defTabSz="889000">
                    <a:lnSpc>
                      <a:spcPct val="90000"/>
                    </a:lnSpc>
                    <a:spcBef>
                      <a:spcPct val="0"/>
                    </a:spcBef>
                    <a:spcAft>
                      <a:spcPct val="35000"/>
                    </a:spcAft>
                    <a:buNone/>
                  </a:pPr>
                  <a:r>
                    <a:rPr lang="en-GB" sz="2000" kern="1200">
                      <a:solidFill>
                        <a:sysClr val="windowText" lastClr="000000"/>
                      </a:solidFill>
                    </a:rPr>
                    <a:t>Other Indirect Emissions</a:t>
                  </a:r>
                </a:p>
              </p:txBody>
            </p:sp>
          </p:grpSp>
          <p:grpSp>
            <p:nvGrpSpPr>
              <p:cNvPr id="32" name="Group 31">
                <a:extLst>
                  <a:ext uri="{FF2B5EF4-FFF2-40B4-BE49-F238E27FC236}">
                    <a16:creationId xmlns:a16="http://schemas.microsoft.com/office/drawing/2014/main" id="{688B250E-5AC3-1309-132D-9518E5B1755E}"/>
                  </a:ext>
                </a:extLst>
              </p:cNvPr>
              <p:cNvGrpSpPr/>
              <p:nvPr/>
            </p:nvGrpSpPr>
            <p:grpSpPr>
              <a:xfrm>
                <a:off x="8835990" y="4898594"/>
                <a:ext cx="1239533" cy="707237"/>
                <a:chOff x="6160561" y="5074252"/>
                <a:chExt cx="1810963" cy="1033276"/>
              </a:xfrm>
            </p:grpSpPr>
            <p:pic>
              <p:nvPicPr>
                <p:cNvPr id="8" name="Graphic 7" descr="Aeroplane with solid fill">
                  <a:extLst>
                    <a:ext uri="{FF2B5EF4-FFF2-40B4-BE49-F238E27FC236}">
                      <a16:creationId xmlns:a16="http://schemas.microsoft.com/office/drawing/2014/main" id="{F28381EC-F822-8739-97E7-F4BC4310D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7057123" y="5115920"/>
                  <a:ext cx="914401" cy="914400"/>
                </a:xfrm>
                <a:prstGeom prst="rect">
                  <a:avLst/>
                </a:prstGeom>
              </p:spPr>
            </p:pic>
            <p:pic>
              <p:nvPicPr>
                <p:cNvPr id="12" name="Graphic 11" descr="Car with solid fill">
                  <a:extLst>
                    <a:ext uri="{FF2B5EF4-FFF2-40B4-BE49-F238E27FC236}">
                      <a16:creationId xmlns:a16="http://schemas.microsoft.com/office/drawing/2014/main" id="{C70B78D7-2293-BEB9-D9C8-308CE877D8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3372" y="5193127"/>
                  <a:ext cx="914400" cy="914401"/>
                </a:xfrm>
                <a:prstGeom prst="rect">
                  <a:avLst/>
                </a:prstGeom>
              </p:spPr>
            </p:pic>
            <p:sp>
              <p:nvSpPr>
                <p:cNvPr id="24" name="Rectangle 23">
                  <a:extLst>
                    <a:ext uri="{FF2B5EF4-FFF2-40B4-BE49-F238E27FC236}">
                      <a16:creationId xmlns:a16="http://schemas.microsoft.com/office/drawing/2014/main" id="{35EEB35B-D8D7-C0BD-206F-4BCC5E2B4170}"/>
                    </a:ext>
                  </a:extLst>
                </p:cNvPr>
                <p:cNvSpPr/>
                <p:nvPr/>
              </p:nvSpPr>
              <p:spPr>
                <a:xfrm>
                  <a:off x="6160561" y="5074252"/>
                  <a:ext cx="1785447" cy="9069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E5256E2E-3111-7867-3A9A-2209091F1515}"/>
                  </a:ext>
                </a:extLst>
              </p:cNvPr>
              <p:cNvGrpSpPr/>
              <p:nvPr/>
            </p:nvGrpSpPr>
            <p:grpSpPr>
              <a:xfrm>
                <a:off x="9092368" y="3792554"/>
                <a:ext cx="675685" cy="1016244"/>
                <a:chOff x="6083763" y="3353444"/>
                <a:chExt cx="1105700" cy="1662995"/>
              </a:xfrm>
            </p:grpSpPr>
            <p:pic>
              <p:nvPicPr>
                <p:cNvPr id="16" name="Graphic 15" descr="Modern architecture with solid fill">
                  <a:extLst>
                    <a:ext uri="{FF2B5EF4-FFF2-40B4-BE49-F238E27FC236}">
                      <a16:creationId xmlns:a16="http://schemas.microsoft.com/office/drawing/2014/main" id="{5024E8F8-8639-DB3F-A0CE-10DD1823B3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4123" y="3353444"/>
                  <a:ext cx="914400" cy="914400"/>
                </a:xfrm>
                <a:prstGeom prst="rect">
                  <a:avLst/>
                </a:prstGeom>
              </p:spPr>
            </p:pic>
            <p:pic>
              <p:nvPicPr>
                <p:cNvPr id="20" name="Graphic 19" descr="Construction Barricade with solid fill">
                  <a:extLst>
                    <a:ext uri="{FF2B5EF4-FFF2-40B4-BE49-F238E27FC236}">
                      <a16:creationId xmlns:a16="http://schemas.microsoft.com/office/drawing/2014/main" id="{AD8BF095-C4CD-EB76-A917-2419DD5ACC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99991" y="4102039"/>
                  <a:ext cx="914400" cy="914400"/>
                </a:xfrm>
                <a:prstGeom prst="rect">
                  <a:avLst/>
                </a:prstGeom>
              </p:spPr>
            </p:pic>
            <p:sp>
              <p:nvSpPr>
                <p:cNvPr id="25" name="Rectangle 24">
                  <a:extLst>
                    <a:ext uri="{FF2B5EF4-FFF2-40B4-BE49-F238E27FC236}">
                      <a16:creationId xmlns:a16="http://schemas.microsoft.com/office/drawing/2014/main" id="{67E00E3A-3B1C-8F34-5E26-7F81A13D4DF3}"/>
                    </a:ext>
                  </a:extLst>
                </p:cNvPr>
                <p:cNvSpPr/>
                <p:nvPr/>
              </p:nvSpPr>
              <p:spPr>
                <a:xfrm>
                  <a:off x="6083763" y="3410797"/>
                  <a:ext cx="1105700" cy="15482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4" name="Group 33">
                <a:extLst>
                  <a:ext uri="{FF2B5EF4-FFF2-40B4-BE49-F238E27FC236}">
                    <a16:creationId xmlns:a16="http://schemas.microsoft.com/office/drawing/2014/main" id="{F9D7B531-BDE2-1689-5C61-6ACCE89B61A4}"/>
                  </a:ext>
                </a:extLst>
              </p:cNvPr>
              <p:cNvGrpSpPr/>
              <p:nvPr/>
            </p:nvGrpSpPr>
            <p:grpSpPr>
              <a:xfrm>
                <a:off x="10210807" y="3748839"/>
                <a:ext cx="1385145" cy="1779884"/>
                <a:chOff x="10092114" y="3648293"/>
                <a:chExt cx="1461868" cy="1878473"/>
              </a:xfrm>
            </p:grpSpPr>
            <p:grpSp>
              <p:nvGrpSpPr>
                <p:cNvPr id="33" name="Group 32">
                  <a:extLst>
                    <a:ext uri="{FF2B5EF4-FFF2-40B4-BE49-F238E27FC236}">
                      <a16:creationId xmlns:a16="http://schemas.microsoft.com/office/drawing/2014/main" id="{8082C2E5-E37B-E5E9-79F6-BCF86C843516}"/>
                    </a:ext>
                  </a:extLst>
                </p:cNvPr>
                <p:cNvGrpSpPr/>
                <p:nvPr/>
              </p:nvGrpSpPr>
              <p:grpSpPr>
                <a:xfrm>
                  <a:off x="10092114" y="3648293"/>
                  <a:ext cx="1461868" cy="1878473"/>
                  <a:chOff x="7994584" y="3484083"/>
                  <a:chExt cx="1922859" cy="2470846"/>
                </a:xfrm>
              </p:grpSpPr>
              <p:pic>
                <p:nvPicPr>
                  <p:cNvPr id="10" name="Graphic 9" descr="Rubbish with solid fill">
                    <a:extLst>
                      <a:ext uri="{FF2B5EF4-FFF2-40B4-BE49-F238E27FC236}">
                        <a16:creationId xmlns:a16="http://schemas.microsoft.com/office/drawing/2014/main" id="{4675AF0A-CED8-E555-08BC-150F247F4D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45938" y="5016439"/>
                    <a:ext cx="914400" cy="914400"/>
                  </a:xfrm>
                  <a:prstGeom prst="rect">
                    <a:avLst/>
                  </a:prstGeom>
                </p:spPr>
              </p:pic>
              <p:pic>
                <p:nvPicPr>
                  <p:cNvPr id="11" name="Graphic 10" descr="Shopping cart with solid fill">
                    <a:extLst>
                      <a:ext uri="{FF2B5EF4-FFF2-40B4-BE49-F238E27FC236}">
                        <a16:creationId xmlns:a16="http://schemas.microsoft.com/office/drawing/2014/main" id="{A0D808A6-6E2E-5AFF-30AF-74E2218653A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00055" y="3484083"/>
                    <a:ext cx="914400" cy="914400"/>
                  </a:xfrm>
                  <a:prstGeom prst="rect">
                    <a:avLst/>
                  </a:prstGeom>
                </p:spPr>
              </p:pic>
              <p:pic>
                <p:nvPicPr>
                  <p:cNvPr id="13" name="Graphic 12" descr="Truck with solid fill">
                    <a:extLst>
                      <a:ext uri="{FF2B5EF4-FFF2-40B4-BE49-F238E27FC236}">
                        <a16:creationId xmlns:a16="http://schemas.microsoft.com/office/drawing/2014/main" id="{FBA77730-EE43-D6AB-CA6D-35B3BF38FBF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76929" y="4347145"/>
                    <a:ext cx="914400" cy="914400"/>
                  </a:xfrm>
                  <a:prstGeom prst="rect">
                    <a:avLst/>
                  </a:prstGeom>
                </p:spPr>
              </p:pic>
              <p:pic>
                <p:nvPicPr>
                  <p:cNvPr id="14" name="Graphic 13" descr="Freight with solid fill">
                    <a:extLst>
                      <a:ext uri="{FF2B5EF4-FFF2-40B4-BE49-F238E27FC236}">
                        <a16:creationId xmlns:a16="http://schemas.microsoft.com/office/drawing/2014/main" id="{FAC16DA3-06A3-BA0D-64F9-080766CCF32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13953" y="4269571"/>
                    <a:ext cx="914400" cy="914400"/>
                  </a:xfrm>
                  <a:prstGeom prst="rect">
                    <a:avLst/>
                  </a:prstGeom>
                </p:spPr>
              </p:pic>
              <p:pic>
                <p:nvPicPr>
                  <p:cNvPr id="15" name="Graphic 14" descr="Recycle with solid fill">
                    <a:extLst>
                      <a:ext uri="{FF2B5EF4-FFF2-40B4-BE49-F238E27FC236}">
                        <a16:creationId xmlns:a16="http://schemas.microsoft.com/office/drawing/2014/main" id="{175043E3-2190-288C-A8DD-421FFA915D8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877050" y="5040529"/>
                    <a:ext cx="914400" cy="914400"/>
                  </a:xfrm>
                  <a:prstGeom prst="rect">
                    <a:avLst/>
                  </a:prstGeom>
                </p:spPr>
              </p:pic>
              <p:pic>
                <p:nvPicPr>
                  <p:cNvPr id="19" name="Graphic 18" descr="Factory with solid fill">
                    <a:extLst>
                      <a:ext uri="{FF2B5EF4-FFF2-40B4-BE49-F238E27FC236}">
                        <a16:creationId xmlns:a16="http://schemas.microsoft.com/office/drawing/2014/main" id="{5F47EDEB-09CC-059B-9B9C-4BA206FE71F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969997" y="3518879"/>
                    <a:ext cx="914400" cy="914400"/>
                  </a:xfrm>
                  <a:prstGeom prst="rect">
                    <a:avLst/>
                  </a:prstGeom>
                </p:spPr>
              </p:pic>
              <p:sp>
                <p:nvSpPr>
                  <p:cNvPr id="23" name="Rectangle 22">
                    <a:extLst>
                      <a:ext uri="{FF2B5EF4-FFF2-40B4-BE49-F238E27FC236}">
                        <a16:creationId xmlns:a16="http://schemas.microsoft.com/office/drawing/2014/main" id="{BFEA8545-BF55-CBD9-5B87-14D12F87ADF5}"/>
                      </a:ext>
                    </a:extLst>
                  </p:cNvPr>
                  <p:cNvSpPr/>
                  <p:nvPr/>
                </p:nvSpPr>
                <p:spPr>
                  <a:xfrm>
                    <a:off x="7994584" y="3498612"/>
                    <a:ext cx="1922859" cy="24322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Rectangle 25">
                  <a:extLst>
                    <a:ext uri="{FF2B5EF4-FFF2-40B4-BE49-F238E27FC236}">
                      <a16:creationId xmlns:a16="http://schemas.microsoft.com/office/drawing/2014/main" id="{10F295DF-4798-ECBB-7AE4-CFBBB3EAA4CE}"/>
                    </a:ext>
                  </a:extLst>
                </p:cNvPr>
                <p:cNvSpPr/>
                <p:nvPr/>
              </p:nvSpPr>
              <p:spPr>
                <a:xfrm>
                  <a:off x="10094962" y="3672263"/>
                  <a:ext cx="713572" cy="6712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ADE9F94A-3A54-E0A0-9DEB-6DF55620C75E}"/>
                  </a:ext>
                </a:extLst>
              </p:cNvPr>
              <p:cNvGrpSpPr/>
              <p:nvPr/>
            </p:nvGrpSpPr>
            <p:grpSpPr>
              <a:xfrm>
                <a:off x="7589053" y="4041273"/>
                <a:ext cx="699707" cy="1431935"/>
                <a:chOff x="4197417" y="3567457"/>
                <a:chExt cx="957406" cy="1959309"/>
              </a:xfrm>
            </p:grpSpPr>
            <p:pic>
              <p:nvPicPr>
                <p:cNvPr id="7" name="Graphic 6" descr="Electric Tower with solid fill">
                  <a:extLst>
                    <a:ext uri="{FF2B5EF4-FFF2-40B4-BE49-F238E27FC236}">
                      <a16:creationId xmlns:a16="http://schemas.microsoft.com/office/drawing/2014/main" id="{F1C44C02-4695-4B15-A3A4-3BDF10C5EE9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197417" y="3669414"/>
                  <a:ext cx="914400" cy="914400"/>
                </a:xfrm>
                <a:prstGeom prst="rect">
                  <a:avLst/>
                </a:prstGeom>
              </p:spPr>
            </p:pic>
            <p:pic>
              <p:nvPicPr>
                <p:cNvPr id="17" name="Graphic 16" descr="Power with solid fill">
                  <a:extLst>
                    <a:ext uri="{FF2B5EF4-FFF2-40B4-BE49-F238E27FC236}">
                      <a16:creationId xmlns:a16="http://schemas.microsoft.com/office/drawing/2014/main" id="{75C73831-2BA7-AC75-606D-194FBBACCA6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311072" y="4701530"/>
                  <a:ext cx="774968" cy="774968"/>
                </a:xfrm>
                <a:prstGeom prst="rect">
                  <a:avLst/>
                </a:prstGeom>
              </p:spPr>
            </p:pic>
            <p:sp>
              <p:nvSpPr>
                <p:cNvPr id="27" name="Rectangle 26">
                  <a:extLst>
                    <a:ext uri="{FF2B5EF4-FFF2-40B4-BE49-F238E27FC236}">
                      <a16:creationId xmlns:a16="http://schemas.microsoft.com/office/drawing/2014/main" id="{EC82CD98-94D8-A03E-0CDB-72A5E74F7867}"/>
                    </a:ext>
                  </a:extLst>
                </p:cNvPr>
                <p:cNvSpPr/>
                <p:nvPr/>
              </p:nvSpPr>
              <p:spPr>
                <a:xfrm>
                  <a:off x="4205415" y="3567457"/>
                  <a:ext cx="949408" cy="19593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5722FE2A-CEF5-91CA-CBE0-7B994520D3B6}"/>
                  </a:ext>
                </a:extLst>
              </p:cNvPr>
              <p:cNvGrpSpPr/>
              <p:nvPr/>
            </p:nvGrpSpPr>
            <p:grpSpPr>
              <a:xfrm>
                <a:off x="5978937" y="4023101"/>
                <a:ext cx="1192051" cy="1082786"/>
                <a:chOff x="1709057" y="3795051"/>
                <a:chExt cx="1910934" cy="1735778"/>
              </a:xfrm>
            </p:grpSpPr>
            <p:pic>
              <p:nvPicPr>
                <p:cNvPr id="5" name="Content Placeholder 11" descr="Schoolhouse with solid fill">
                  <a:extLst>
                    <a:ext uri="{FF2B5EF4-FFF2-40B4-BE49-F238E27FC236}">
                      <a16:creationId xmlns:a16="http://schemas.microsoft.com/office/drawing/2014/main" id="{22290570-CA2B-28C6-6F17-8FF99E192F9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100338" y="4057491"/>
                  <a:ext cx="914400" cy="914400"/>
                </a:xfrm>
                <a:prstGeom prst="rect">
                  <a:avLst/>
                </a:prstGeom>
              </p:spPr>
            </p:pic>
            <p:pic>
              <p:nvPicPr>
                <p:cNvPr id="18" name="Graphic 17" descr="Building with solid fill">
                  <a:extLst>
                    <a:ext uri="{FF2B5EF4-FFF2-40B4-BE49-F238E27FC236}">
                      <a16:creationId xmlns:a16="http://schemas.microsoft.com/office/drawing/2014/main" id="{0C310E50-FF48-6A6F-B271-2F5B2AF0124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05591" y="3953865"/>
                  <a:ext cx="914400" cy="914400"/>
                </a:xfrm>
                <a:prstGeom prst="rect">
                  <a:avLst/>
                </a:prstGeom>
              </p:spPr>
            </p:pic>
            <p:pic>
              <p:nvPicPr>
                <p:cNvPr id="22" name="Graphic 21" descr="Truck with solid fill">
                  <a:extLst>
                    <a:ext uri="{FF2B5EF4-FFF2-40B4-BE49-F238E27FC236}">
                      <a16:creationId xmlns:a16="http://schemas.microsoft.com/office/drawing/2014/main" id="{CA397E77-4A44-0B7A-2A52-7BEA527DA9F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323772" y="4835595"/>
                  <a:ext cx="624279" cy="624279"/>
                </a:xfrm>
                <a:prstGeom prst="rect">
                  <a:avLst/>
                </a:prstGeom>
              </p:spPr>
            </p:pic>
            <p:sp>
              <p:nvSpPr>
                <p:cNvPr id="28" name="Rectangle 27">
                  <a:extLst>
                    <a:ext uri="{FF2B5EF4-FFF2-40B4-BE49-F238E27FC236}">
                      <a16:creationId xmlns:a16="http://schemas.microsoft.com/office/drawing/2014/main" id="{91865FBD-29F4-4E0F-3346-A28A4C3B027D}"/>
                    </a:ext>
                  </a:extLst>
                </p:cNvPr>
                <p:cNvSpPr/>
                <p:nvPr/>
              </p:nvSpPr>
              <p:spPr>
                <a:xfrm>
                  <a:off x="1709057" y="3795051"/>
                  <a:ext cx="1801378" cy="17357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Arrow: Down 34">
                <a:extLst>
                  <a:ext uri="{FF2B5EF4-FFF2-40B4-BE49-F238E27FC236}">
                    <a16:creationId xmlns:a16="http://schemas.microsoft.com/office/drawing/2014/main" id="{CC900CF7-54D5-537F-360E-609F0F48C9C1}"/>
                  </a:ext>
                </a:extLst>
              </p:cNvPr>
              <p:cNvSpPr/>
              <p:nvPr/>
            </p:nvSpPr>
            <p:spPr>
              <a:xfrm flipV="1">
                <a:off x="6330668" y="2423547"/>
                <a:ext cx="462760" cy="435428"/>
              </a:xfrm>
              <a:prstGeom prst="downArrow">
                <a:avLst/>
              </a:prstGeom>
              <a:solidFill>
                <a:srgbClr val="F9A98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Down 35">
                <a:extLst>
                  <a:ext uri="{FF2B5EF4-FFF2-40B4-BE49-F238E27FC236}">
                    <a16:creationId xmlns:a16="http://schemas.microsoft.com/office/drawing/2014/main" id="{AB48D627-50D9-81E6-DACB-FA7DAB4066DC}"/>
                  </a:ext>
                </a:extLst>
              </p:cNvPr>
              <p:cNvSpPr/>
              <p:nvPr/>
            </p:nvSpPr>
            <p:spPr>
              <a:xfrm flipV="1">
                <a:off x="7724811" y="2423547"/>
                <a:ext cx="462760" cy="435428"/>
              </a:xfrm>
              <a:prstGeom prst="downArrow">
                <a:avLst/>
              </a:prstGeom>
              <a:solidFill>
                <a:srgbClr val="F9A98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Down 36">
                <a:extLst>
                  <a:ext uri="{FF2B5EF4-FFF2-40B4-BE49-F238E27FC236}">
                    <a16:creationId xmlns:a16="http://schemas.microsoft.com/office/drawing/2014/main" id="{D0B203DA-487D-9B66-46B8-50E50BE12289}"/>
                  </a:ext>
                </a:extLst>
              </p:cNvPr>
              <p:cNvSpPr/>
              <p:nvPr/>
            </p:nvSpPr>
            <p:spPr>
              <a:xfrm flipV="1">
                <a:off x="9970566" y="2423547"/>
                <a:ext cx="462760" cy="435428"/>
              </a:xfrm>
              <a:prstGeom prst="downArrow">
                <a:avLst/>
              </a:prstGeom>
              <a:solidFill>
                <a:srgbClr val="F9A98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 name="Graphic 5" descr="Production with solid fill">
              <a:extLst>
                <a:ext uri="{FF2B5EF4-FFF2-40B4-BE49-F238E27FC236}">
                  <a16:creationId xmlns:a16="http://schemas.microsoft.com/office/drawing/2014/main" id="{1DDC6ACF-404C-1C89-FDDD-3EE03647A320}"/>
                </a:ext>
              </a:extLst>
            </p:cNvPr>
            <p:cNvPicPr>
              <a:picLocks noChangeAspect="1"/>
            </p:cNvPicPr>
            <p:nvPr/>
          </p:nvPicPr>
          <p:blipFill>
            <a:blip r:embed="rId33">
              <a:extLst>
                <a:ext uri="{96DAC541-7B7A-43D3-8B79-37D633B846F1}">
                  <asvg:svgBlip xmlns:asvg="http://schemas.microsoft.com/office/drawing/2016/SVG/main" r:embed="rId34"/>
                </a:ext>
              </a:extLst>
            </a:blip>
            <a:srcRect r="45650"/>
            <a:stretch>
              <a:fillRect/>
            </a:stretch>
          </p:blipFill>
          <p:spPr>
            <a:xfrm>
              <a:off x="5962816" y="4122187"/>
              <a:ext cx="334940" cy="616266"/>
            </a:xfrm>
            <a:prstGeom prst="rect">
              <a:avLst/>
            </a:prstGeom>
          </p:spPr>
        </p:pic>
      </p:gr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21" name="Audio 20">
            <a:hlinkClick r:id="" action="ppaction://media"/>
            <a:extLst>
              <a:ext uri="{FF2B5EF4-FFF2-40B4-BE49-F238E27FC236}">
                <a16:creationId xmlns:a16="http://schemas.microsoft.com/office/drawing/2014/main" id="{47DFB819-B8EF-4374-B457-91E0F6587B47}"/>
              </a:ext>
            </a:extLst>
          </p:cNvPr>
          <p:cNvPicPr>
            <a:picLocks noChangeAspect="1"/>
          </p:cNvPicPr>
          <p:nvPr>
            <a:audioFile r:link="rId2"/>
            <p:extLst>
              <p:ext uri="{DAA4B4D4-6D71-4841-9C94-3DE7FCFB9230}">
                <p14:media xmlns:p14="http://schemas.microsoft.com/office/powerpoint/2010/main" r:embed="rId1"/>
              </p:ext>
            </p:extLst>
          </p:nvPr>
        </p:nvPicPr>
        <p:blipFill>
          <a:blip r:embed="rId3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09875167"/>
      </p:ext>
    </p:extLst>
  </p:cSld>
  <p:clrMapOvr>
    <a:masterClrMapping/>
  </p:clrMapOvr>
  <mc:AlternateContent xmlns:mc="http://schemas.openxmlformats.org/markup-compatibility/2006" xmlns:p14="http://schemas.microsoft.com/office/powerpoint/2010/main">
    <mc:Choice Requires="p14">
      <p:transition spd="slow" p14:dur="2000" advTm="57711"/>
    </mc:Choice>
    <mc:Fallback xmlns="">
      <p:transition spd="slow" advTm="57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latin typeface="Calibri"/>
                <a:ea typeface="Calibri"/>
                <a:cs typeface="Calibri"/>
              </a:rPr>
              <a:t>Sustainability at Lancaster </a:t>
            </a:r>
            <a:r>
              <a:rPr lang="en-GB">
                <a:latin typeface="Calibri"/>
                <a:ea typeface="Calibri"/>
                <a:cs typeface="Calibri"/>
              </a:rPr>
              <a:t>(7)</a:t>
            </a:r>
            <a:endParaRPr lang="en-GB" noProof="0"/>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09378" y="2080311"/>
            <a:ext cx="10783182" cy="4255173"/>
          </a:xfrm>
        </p:spPr>
        <p:txBody>
          <a:bodyPr>
            <a:noAutofit/>
          </a:bodyPr>
          <a:lstStyle/>
          <a:p>
            <a:pPr>
              <a:lnSpc>
                <a:spcPct val="107000"/>
              </a:lnSpc>
              <a:spcAft>
                <a:spcPts val="800"/>
              </a:spcAft>
            </a:pPr>
            <a:r>
              <a:rPr lang="en-GB" sz="2200" b="0" i="0" noProof="0">
                <a:solidFill>
                  <a:srgbClr val="1D1D1D"/>
                </a:solidFill>
                <a:effectLst/>
              </a:rPr>
              <a:t>All of the University’s activities directly and indirectly emit </a:t>
            </a:r>
            <a:r>
              <a:rPr lang="en-GB" sz="2200" noProof="0">
                <a:effectLst/>
                <a:ea typeface="Calibri" panose="020F0502020204030204" pitchFamily="34" charset="0"/>
                <a:cs typeface="Times New Roman" panose="02020603050405020304" pitchFamily="18" charset="0"/>
              </a:rPr>
              <a:t>CO</a:t>
            </a:r>
            <a:r>
              <a:rPr lang="en-GB" sz="2200" baseline="-25000" noProof="0">
                <a:effectLst/>
                <a:ea typeface="Calibri" panose="020F0502020204030204" pitchFamily="34" charset="0"/>
                <a:cs typeface="Times New Roman" panose="02020603050405020304" pitchFamily="18" charset="0"/>
              </a:rPr>
              <a:t>2 </a:t>
            </a:r>
            <a:r>
              <a:rPr lang="en-GB" sz="2200" noProof="0">
                <a:effectLst/>
                <a:ea typeface="Calibri" panose="020F0502020204030204" pitchFamily="34" charset="0"/>
                <a:cs typeface="Times New Roman" panose="02020603050405020304" pitchFamily="18" charset="0"/>
              </a:rPr>
              <a:t>(as well as other greenhouse gases and other direct/ indirect impacts which we will examine shortly).</a:t>
            </a:r>
          </a:p>
          <a:p>
            <a:pPr>
              <a:lnSpc>
                <a:spcPct val="107000"/>
              </a:lnSpc>
              <a:spcAft>
                <a:spcPts val="800"/>
              </a:spcAft>
            </a:pPr>
            <a:r>
              <a:rPr lang="en-GB" sz="2200" noProof="0">
                <a:effectLst/>
                <a:ea typeface="Calibri" panose="020F0502020204030204" pitchFamily="34" charset="0"/>
                <a:cs typeface="Times New Roman" panose="02020603050405020304" pitchFamily="18" charset="0"/>
              </a:rPr>
              <a:t>The University’s CO</a:t>
            </a:r>
            <a:r>
              <a:rPr lang="en-GB" sz="2200" baseline="-25000" noProof="0">
                <a:effectLst/>
                <a:ea typeface="Calibri" panose="020F0502020204030204" pitchFamily="34" charset="0"/>
                <a:cs typeface="Times New Roman" panose="02020603050405020304" pitchFamily="18" charset="0"/>
              </a:rPr>
              <a:t>2</a:t>
            </a:r>
            <a:r>
              <a:rPr lang="en-GB" sz="2200" noProof="0">
                <a:effectLst/>
                <a:ea typeface="Calibri" panose="020F0502020204030204" pitchFamily="34" charset="0"/>
                <a:cs typeface="Times New Roman" panose="02020603050405020304" pitchFamily="18" charset="0"/>
              </a:rPr>
              <a:t> emissions for the 2023-2024 academic year for each scope can be seen in the next graph. </a:t>
            </a:r>
          </a:p>
          <a:p>
            <a:pPr>
              <a:lnSpc>
                <a:spcPct val="107000"/>
              </a:lnSpc>
              <a:spcAft>
                <a:spcPts val="800"/>
              </a:spcAft>
            </a:pPr>
            <a:r>
              <a:rPr lang="en-GB" sz="2200" noProof="0">
                <a:ea typeface="Calibri" panose="020F0502020204030204" pitchFamily="34" charset="0"/>
                <a:cs typeface="Times New Roman" panose="02020603050405020304" pitchFamily="18" charset="0"/>
              </a:rPr>
              <a:t>Emissions within the orange box are Scope 1 and Scope 2.</a:t>
            </a:r>
          </a:p>
          <a:p>
            <a:pPr>
              <a:lnSpc>
                <a:spcPct val="107000"/>
              </a:lnSpc>
              <a:spcAft>
                <a:spcPts val="800"/>
              </a:spcAft>
            </a:pPr>
            <a:r>
              <a:rPr lang="en-GB" sz="2200" noProof="0">
                <a:solidFill>
                  <a:srgbClr val="C00000"/>
                </a:solidFill>
                <a:effectLst/>
                <a:ea typeface="Calibri" panose="020F0502020204030204" pitchFamily="34" charset="0"/>
                <a:cs typeface="Times New Roman" panose="02020603050405020304" pitchFamily="18" charset="0"/>
              </a:rPr>
              <a:t>Everything else </a:t>
            </a:r>
            <a:r>
              <a:rPr lang="en-GB" sz="2200" noProof="0">
                <a:solidFill>
                  <a:srgbClr val="C00000"/>
                </a:solidFill>
                <a:ea typeface="Calibri" panose="020F0502020204030204" pitchFamily="34" charset="0"/>
                <a:cs typeface="Times New Roman" panose="02020603050405020304" pitchFamily="18" charset="0"/>
              </a:rPr>
              <a:t>is Scope 3!</a:t>
            </a:r>
            <a:endParaRPr lang="en-GB" sz="2200" noProof="0">
              <a:solidFill>
                <a:srgbClr val="C00000"/>
              </a:solidFill>
              <a:effectLst/>
              <a:ea typeface="Calibri" panose="020F0502020204030204" pitchFamily="34" charset="0"/>
              <a:cs typeface="Times New Roman" panose="02020603050405020304" pitchFamily="18" charset="0"/>
            </a:endParaRPr>
          </a:p>
          <a:p>
            <a:pPr>
              <a:lnSpc>
                <a:spcPct val="107000"/>
              </a:lnSpc>
              <a:spcAft>
                <a:spcPts val="800"/>
              </a:spcAft>
            </a:pPr>
            <a:endParaRPr lang="en-GB" sz="2200" b="0" i="0" noProof="0">
              <a:solidFill>
                <a:srgbClr val="C00000"/>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448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descr="Plot of the university’s CO2 emissions for the 2023-2024 academic year. ">
            <a:extLst>
              <a:ext uri="{FF2B5EF4-FFF2-40B4-BE49-F238E27FC236}">
                <a16:creationId xmlns:a16="http://schemas.microsoft.com/office/drawing/2014/main" id="{D9652407-B783-3852-F851-4F2E59378166}"/>
              </a:ext>
            </a:extLst>
          </p:cNvPr>
          <p:cNvSpPr>
            <a:spLocks noGrp="1"/>
          </p:cNvSpPr>
          <p:nvPr>
            <p:ph type="title" idx="4294967295"/>
          </p:nvPr>
        </p:nvSpPr>
        <p:spPr>
          <a:xfrm>
            <a:off x="406400" y="202447"/>
            <a:ext cx="10515600" cy="1325563"/>
          </a:xfrm>
        </p:spPr>
        <p:txBody>
          <a:bodyPr vert="horz" lIns="91440" tIns="45720" rIns="91440" bIns="45720" rtlCol="0" anchor="b">
            <a:normAutofit/>
          </a:bodyPr>
          <a:lstStyle/>
          <a:p>
            <a:r>
              <a:rPr lang="en-GB" sz="3600">
                <a:solidFill>
                  <a:srgbClr val="C00000"/>
                </a:solidFill>
                <a:latin typeface="+mn-lt"/>
              </a:rPr>
              <a:t>Plot of </a:t>
            </a:r>
            <a:r>
              <a:rPr lang="en-GB" sz="3600">
                <a:solidFill>
                  <a:srgbClr val="C00000"/>
                </a:solidFill>
                <a:latin typeface="+mn-lt"/>
                <a:cs typeface="Times New Roman" panose="02020603050405020304" pitchFamily="18" charset="0"/>
              </a:rPr>
              <a:t>t</a:t>
            </a:r>
            <a:r>
              <a:rPr lang="en-GB" sz="3600">
                <a:solidFill>
                  <a:srgbClr val="C00000"/>
                </a:solidFill>
                <a:latin typeface="+mn-lt"/>
                <a:ea typeface="Calibri" panose="020F0502020204030204" pitchFamily="34" charset="0"/>
                <a:cs typeface="Times New Roman" panose="02020603050405020304" pitchFamily="18" charset="0"/>
              </a:rPr>
              <a:t>he university’s CO</a:t>
            </a:r>
            <a:r>
              <a:rPr lang="en-GB" sz="3600" baseline="-25000">
                <a:solidFill>
                  <a:srgbClr val="C00000"/>
                </a:solidFill>
                <a:latin typeface="+mn-lt"/>
                <a:ea typeface="Calibri" panose="020F0502020204030204" pitchFamily="34" charset="0"/>
                <a:cs typeface="Times New Roman" panose="02020603050405020304" pitchFamily="18" charset="0"/>
              </a:rPr>
              <a:t>2</a:t>
            </a:r>
            <a:r>
              <a:rPr lang="en-GB" sz="3600">
                <a:solidFill>
                  <a:srgbClr val="C00000"/>
                </a:solidFill>
                <a:latin typeface="+mn-lt"/>
                <a:ea typeface="Calibri" panose="020F0502020204030204" pitchFamily="34" charset="0"/>
                <a:cs typeface="Times New Roman" panose="02020603050405020304" pitchFamily="18" charset="0"/>
              </a:rPr>
              <a:t> emissions for the 2023-2024 </a:t>
            </a:r>
            <a:r>
              <a:rPr lang="en-GB" sz="3600">
                <a:solidFill>
                  <a:srgbClr val="B5121B"/>
                </a:solidFill>
                <a:latin typeface="+mn-lt"/>
                <a:ea typeface="Calibri" panose="020F0502020204030204" pitchFamily="34" charset="0"/>
                <a:cs typeface="Times New Roman" panose="02020603050405020304" pitchFamily="18" charset="0"/>
              </a:rPr>
              <a:t>academic</a:t>
            </a:r>
            <a:r>
              <a:rPr lang="en-GB" sz="3600">
                <a:solidFill>
                  <a:srgbClr val="C00000"/>
                </a:solidFill>
                <a:latin typeface="+mn-lt"/>
                <a:ea typeface="Calibri" panose="020F0502020204030204" pitchFamily="34" charset="0"/>
                <a:cs typeface="Times New Roman" panose="02020603050405020304" pitchFamily="18" charset="0"/>
              </a:rPr>
              <a:t> year </a:t>
            </a:r>
            <a:endParaRPr lang="en-GB" sz="3600">
              <a:solidFill>
                <a:srgbClr val="C00000"/>
              </a:solidFill>
              <a:latin typeface="+mn-lt"/>
            </a:endParaRPr>
          </a:p>
        </p:txBody>
      </p:sp>
      <p:graphicFrame>
        <p:nvGraphicFramePr>
          <p:cNvPr id="3" name="Chart 2" descr="Plot of the university’s CO2 emissions for the 2023-2024 academic year ">
            <a:extLst>
              <a:ext uri="{FF2B5EF4-FFF2-40B4-BE49-F238E27FC236}">
                <a16:creationId xmlns:a16="http://schemas.microsoft.com/office/drawing/2014/main" id="{156098D6-3F7B-418C-8A4D-A06AA1101FE8}"/>
              </a:ext>
            </a:extLst>
          </p:cNvPr>
          <p:cNvGraphicFramePr>
            <a:graphicFrameLocks noGrp="1"/>
          </p:cNvGraphicFramePr>
          <p:nvPr>
            <p:extLst>
              <p:ext uri="{D42A27DB-BD31-4B8C-83A1-F6EECF244321}">
                <p14:modId xmlns:p14="http://schemas.microsoft.com/office/powerpoint/2010/main" val="3439039182"/>
              </p:ext>
            </p:extLst>
          </p:nvPr>
        </p:nvGraphicFramePr>
        <p:xfrm>
          <a:off x="2162880" y="1452971"/>
          <a:ext cx="7851041" cy="5127387"/>
        </p:xfrm>
        <a:graphic>
          <a:graphicData uri="http://schemas.openxmlformats.org/drawingml/2006/chart">
            <c:chart xmlns:c="http://schemas.openxmlformats.org/drawingml/2006/chart" xmlns:r="http://schemas.openxmlformats.org/officeDocument/2006/relationships" r:id="rId4"/>
          </a:graphicData>
        </a:graphic>
      </p:graphicFrame>
      <p:sp>
        <p:nvSpPr>
          <p:cNvPr id="4" name="Rectangle 3" descr="Orange box outlining Scope 1 and 2 emissions.">
            <a:extLst>
              <a:ext uri="{FF2B5EF4-FFF2-40B4-BE49-F238E27FC236}">
                <a16:creationId xmlns:a16="http://schemas.microsoft.com/office/drawing/2014/main" id="{2E09F0B4-629A-461D-A646-F26C47DA302D}"/>
              </a:ext>
            </a:extLst>
          </p:cNvPr>
          <p:cNvSpPr/>
          <p:nvPr/>
        </p:nvSpPr>
        <p:spPr>
          <a:xfrm>
            <a:off x="2669309" y="1514986"/>
            <a:ext cx="1849120" cy="301617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A64D8526-AFE6-4FF5-BE40-5904BBE126F6}"/>
              </a:ext>
            </a:extLst>
          </p:cNvPr>
          <p:cNvSpPr>
            <a:spLocks noGrp="1"/>
          </p:cNvSpPr>
          <p:nvPr>
            <p:ph type="sldNum" sz="quarter" idx="4"/>
          </p:nvPr>
        </p:nvSpPr>
        <p:spPr/>
        <p:txBody>
          <a:bodyPr/>
          <a:lstStyle/>
          <a:p>
            <a:fld id="{6998E55D-8E2A-4AFE-A61C-B5DBBB7761E7}" type="slidenum">
              <a:rPr lang="en-GB" noProof="0" smtClean="0"/>
              <a:pPr/>
              <a:t>19</a:t>
            </a:fld>
            <a:endParaRPr lang="en-GB" noProof="0"/>
          </a:p>
        </p:txBody>
      </p:sp>
      <p:pic>
        <p:nvPicPr>
          <p:cNvPr id="6" name="Audio 5">
            <a:hlinkClick r:id="" action="ppaction://media"/>
            <a:extLst>
              <a:ext uri="{FF2B5EF4-FFF2-40B4-BE49-F238E27FC236}">
                <a16:creationId xmlns:a16="http://schemas.microsoft.com/office/drawing/2014/main" id="{D5052F15-85E1-4A9C-8920-B84EDDD637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62570001"/>
      </p:ext>
    </p:extLst>
  </p:cSld>
  <p:clrMapOvr>
    <a:masterClrMapping/>
  </p:clrMapOvr>
  <mc:AlternateContent xmlns:mc="http://schemas.openxmlformats.org/markup-compatibility/2006" xmlns:p14="http://schemas.microsoft.com/office/powerpoint/2010/main">
    <mc:Choice Requires="p14">
      <p:transition spd="slow" p14:dur="2000" advTm="57200"/>
    </mc:Choice>
    <mc:Fallback xmlns="">
      <p:transition spd="slow" advTm="57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Content</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19538" y="2313991"/>
            <a:ext cx="9472542" cy="3862971"/>
          </a:xfrm>
        </p:spPr>
        <p:txBody>
          <a:bodyPr vert="horz" lIns="91440" tIns="45720" rIns="91440" bIns="45720" rtlCol="0" anchor="t">
            <a:normAutofit/>
          </a:bodyPr>
          <a:lstStyle/>
          <a:p>
            <a:pPr marL="457200" indent="-457200">
              <a:buAutoNum type="arabicPeriod"/>
            </a:pPr>
            <a:r>
              <a:rPr lang="en-GB" sz="2400" b="1" i="0" noProof="0">
                <a:solidFill>
                  <a:srgbClr val="1D1D1D"/>
                </a:solidFill>
                <a:effectLst/>
              </a:rPr>
              <a:t>Learning Outcomes</a:t>
            </a:r>
          </a:p>
          <a:p>
            <a:pPr marL="457200" indent="-457200">
              <a:buAutoNum type="arabicPeriod"/>
            </a:pPr>
            <a:r>
              <a:rPr lang="en-GB" sz="2400" b="1" noProof="0">
                <a:solidFill>
                  <a:srgbClr val="1D1D1D"/>
                </a:solidFill>
              </a:rPr>
              <a:t>Introduction to Sustainability and </a:t>
            </a:r>
            <a:r>
              <a:rPr lang="en-GB" sz="2400" b="1" i="0" noProof="0">
                <a:solidFill>
                  <a:srgbClr val="1D1D1D"/>
                </a:solidFill>
                <a:effectLst/>
              </a:rPr>
              <a:t>Sustainability at Lancaster</a:t>
            </a:r>
          </a:p>
          <a:p>
            <a:pPr marL="457200" indent="-457200">
              <a:buAutoNum type="arabicPeriod"/>
            </a:pPr>
            <a:r>
              <a:rPr lang="en-GB" sz="2400" b="1" noProof="0">
                <a:solidFill>
                  <a:srgbClr val="1D1D1D"/>
                </a:solidFill>
              </a:rPr>
              <a:t>Sustainable Research </a:t>
            </a:r>
            <a:r>
              <a:rPr lang="en-GB" sz="2400" b="1">
                <a:solidFill>
                  <a:srgbClr val="1D1D1D"/>
                </a:solidFill>
              </a:rPr>
              <a:t>Practices</a:t>
            </a:r>
            <a:r>
              <a:rPr lang="en-GB" sz="2400" b="1" noProof="0">
                <a:solidFill>
                  <a:srgbClr val="1D1D1D"/>
                </a:solidFill>
              </a:rPr>
              <a:t> </a:t>
            </a:r>
            <a:endParaRPr lang="en-GB" sz="2400" b="1" noProof="0">
              <a:solidFill>
                <a:srgbClr val="1D1D1D"/>
              </a:solidFill>
              <a:ea typeface="Calibri"/>
              <a:cs typeface="Calibri"/>
            </a:endParaRPr>
          </a:p>
          <a:p>
            <a:pPr marL="457200" indent="-457200">
              <a:buAutoNum type="arabicPeriod"/>
            </a:pPr>
            <a:r>
              <a:rPr lang="en-GB" sz="2400" b="1" noProof="0">
                <a:solidFill>
                  <a:srgbClr val="1D1D1D"/>
                </a:solidFill>
              </a:rPr>
              <a:t>Scenarios</a:t>
            </a:r>
          </a:p>
          <a:p>
            <a:pPr marL="457200" indent="-457200">
              <a:buAutoNum type="arabicPeriod"/>
            </a:pPr>
            <a:r>
              <a:rPr lang="en-GB" sz="2400" b="1" noProof="0">
                <a:solidFill>
                  <a:srgbClr val="1D1D1D"/>
                </a:solidFill>
              </a:rPr>
              <a:t>Share and seek</a:t>
            </a:r>
          </a:p>
          <a:p>
            <a:pPr marL="457200" indent="-457200">
              <a:buAutoNum type="arabicPeriod"/>
            </a:pPr>
            <a:r>
              <a:rPr lang="en-GB" sz="2400" b="1" i="0" noProof="0">
                <a:solidFill>
                  <a:srgbClr val="1D1D1D"/>
                </a:solidFill>
                <a:effectLst/>
              </a:rPr>
              <a:t>Summary and evaluation </a:t>
            </a:r>
            <a:endParaRPr lang="en-GB" sz="2400" b="1" noProof="0">
              <a:solidFill>
                <a:srgbClr val="1D1D1D"/>
              </a:solidFill>
            </a:endParaRPr>
          </a:p>
          <a:p>
            <a:pPr marL="457200" indent="-457200">
              <a:buAutoNum type="arabicPeriod"/>
            </a:pPr>
            <a:r>
              <a:rPr lang="en-GB" sz="2400" b="1" i="0" noProof="0">
                <a:solidFill>
                  <a:srgbClr val="1D1D1D"/>
                </a:solidFill>
                <a:effectLst/>
              </a:rPr>
              <a:t>Further reading and resources</a:t>
            </a:r>
          </a:p>
          <a:p>
            <a:pPr marL="457200" indent="-457200">
              <a:buAutoNum type="arabicPeriod"/>
            </a:pPr>
            <a:r>
              <a:rPr lang="en-GB" sz="2400" b="1">
                <a:solidFill>
                  <a:srgbClr val="1D1D1D"/>
                </a:solidFill>
              </a:rPr>
              <a:t>Post training activities</a:t>
            </a:r>
            <a:endParaRPr lang="en-GB" sz="2400" b="0" i="0" noProof="0">
              <a:effectLst/>
            </a:endParaRPr>
          </a:p>
          <a:p>
            <a:pPr marL="0" indent="0">
              <a:buNone/>
            </a:pPr>
            <a:endParaRPr lang="en-GB" sz="2400" b="0" i="0" noProof="0">
              <a:solidFill>
                <a:srgbClr val="1D1D1D"/>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11" name="Audio 10">
            <a:hlinkClick r:id="" action="ppaction://media"/>
            <a:extLst>
              <a:ext uri="{FF2B5EF4-FFF2-40B4-BE49-F238E27FC236}">
                <a16:creationId xmlns:a16="http://schemas.microsoft.com/office/drawing/2014/main" id="{1A224F73-F4AA-49D6-B364-BD54705CC8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22487500"/>
      </p:ext>
    </p:extLst>
  </p:cSld>
  <p:clrMapOvr>
    <a:masterClrMapping/>
  </p:clrMapOvr>
  <mc:AlternateContent xmlns:mc="http://schemas.openxmlformats.org/markup-compatibility/2006" xmlns:p14="http://schemas.microsoft.com/office/powerpoint/2010/main">
    <mc:Choice Requires="p14">
      <p:transition spd="slow" p14:dur="2000" advTm="13082"/>
    </mc:Choice>
    <mc:Fallback xmlns="">
      <p:transition spd="slow" advTm="13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latin typeface="Calibri"/>
                <a:ea typeface="Calibri"/>
                <a:cs typeface="Calibri"/>
              </a:rPr>
              <a:t>Sustainability at Lancaster </a:t>
            </a:r>
            <a:r>
              <a:rPr lang="en-GB">
                <a:latin typeface="Calibri"/>
                <a:ea typeface="Calibri"/>
                <a:cs typeface="Calibri"/>
              </a:rPr>
              <a:t>(8)</a:t>
            </a:r>
            <a:endParaRPr lang="en-GB" noProof="0"/>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09378" y="2080311"/>
            <a:ext cx="10783182" cy="4255173"/>
          </a:xfrm>
        </p:spPr>
        <p:txBody>
          <a:bodyPr vert="horz" lIns="91440" tIns="45720" rIns="91440" bIns="45720" rtlCol="0" anchor="t">
            <a:noAutofit/>
          </a:bodyPr>
          <a:lstStyle/>
          <a:p>
            <a:pPr>
              <a:lnSpc>
                <a:spcPct val="107000"/>
              </a:lnSpc>
              <a:spcAft>
                <a:spcPts val="800"/>
              </a:spcAft>
            </a:pPr>
            <a:r>
              <a:rPr lang="en-GB" sz="2200" noProof="0">
                <a:effectLst/>
                <a:latin typeface="Calibri"/>
                <a:ea typeface="Calibri"/>
                <a:cs typeface="Times New Roman"/>
              </a:rPr>
              <a:t>The emissions associated with heating and lighting our campus (Scope 1 and Scope 2) are </a:t>
            </a:r>
            <a:r>
              <a:rPr lang="en-GB" sz="2200" noProof="0">
                <a:solidFill>
                  <a:srgbClr val="C00000"/>
                </a:solidFill>
                <a:effectLst/>
                <a:latin typeface="Calibri"/>
                <a:ea typeface="Calibri"/>
                <a:cs typeface="Times New Roman"/>
              </a:rPr>
              <a:t>much less significant</a:t>
            </a:r>
            <a:r>
              <a:rPr lang="en-GB" sz="2200" noProof="0">
                <a:effectLst/>
                <a:latin typeface="Calibri"/>
                <a:ea typeface="Calibri"/>
                <a:cs typeface="Times New Roman"/>
              </a:rPr>
              <a:t> than our Scope 3 emission sources. </a:t>
            </a:r>
          </a:p>
          <a:p>
            <a:pPr>
              <a:lnSpc>
                <a:spcPct val="107000"/>
              </a:lnSpc>
              <a:spcAft>
                <a:spcPts val="800"/>
              </a:spcAft>
            </a:pPr>
            <a:r>
              <a:rPr lang="en-GB" sz="2200" noProof="0">
                <a:effectLst/>
                <a:latin typeface="Calibri"/>
                <a:ea typeface="Calibri"/>
                <a:cs typeface="Times New Roman"/>
              </a:rPr>
              <a:t>This is the part that everyone in the university contributes to, and can be reduced by individual actions.</a:t>
            </a:r>
          </a:p>
          <a:p>
            <a:pPr>
              <a:lnSpc>
                <a:spcPct val="107000"/>
              </a:lnSpc>
              <a:spcAft>
                <a:spcPts val="800"/>
              </a:spcAft>
            </a:pPr>
            <a:r>
              <a:rPr lang="en-GB" sz="2200" noProof="0">
                <a:effectLst/>
                <a:latin typeface="Calibri"/>
                <a:ea typeface="Calibri"/>
                <a:cs typeface="Times New Roman"/>
              </a:rPr>
              <a:t>In carbon terms, waste is a small carbon contributor but reflects purchasing habits. </a:t>
            </a:r>
          </a:p>
          <a:p>
            <a:pPr>
              <a:lnSpc>
                <a:spcPct val="107000"/>
              </a:lnSpc>
              <a:spcAft>
                <a:spcPts val="800"/>
              </a:spcAft>
            </a:pPr>
            <a:r>
              <a:rPr lang="en-GB" sz="2200">
                <a:solidFill>
                  <a:srgbClr val="C00000"/>
                </a:solidFill>
                <a:latin typeface="Calibri"/>
                <a:ea typeface="Calibri"/>
                <a:cs typeface="Times New Roman"/>
              </a:rPr>
              <a:t>E</a:t>
            </a:r>
            <a:r>
              <a:rPr lang="en-GB" sz="2200" noProof="0">
                <a:solidFill>
                  <a:srgbClr val="C00000"/>
                </a:solidFill>
                <a:effectLst/>
                <a:latin typeface="Calibri"/>
                <a:ea typeface="Calibri"/>
                <a:cs typeface="Times New Roman"/>
              </a:rPr>
              <a:t>verything</a:t>
            </a:r>
            <a:r>
              <a:rPr lang="en-GB" sz="2200" noProof="0">
                <a:effectLst/>
                <a:latin typeface="Calibri"/>
                <a:ea typeface="Calibri"/>
                <a:cs typeface="Times New Roman"/>
              </a:rPr>
              <a:t> we buy carries its </a:t>
            </a:r>
            <a:r>
              <a:rPr lang="en-GB" sz="2200" noProof="0">
                <a:solidFill>
                  <a:srgbClr val="C00000"/>
                </a:solidFill>
                <a:effectLst/>
                <a:latin typeface="Calibri"/>
                <a:ea typeface="Calibri"/>
                <a:cs typeface="Times New Roman"/>
              </a:rPr>
              <a:t>own carbon footprint</a:t>
            </a:r>
            <a:r>
              <a:rPr lang="en-GB" sz="2200" noProof="0">
                <a:effectLst/>
                <a:latin typeface="Calibri"/>
                <a:ea typeface="Calibri"/>
                <a:cs typeface="Times New Roman"/>
              </a:rPr>
              <a:t>, from extraction of resources and product manufacturing, to eventual disposal.</a:t>
            </a:r>
            <a:endParaRPr lang="en-GB" sz="2200" b="0" i="0" noProof="0">
              <a:effectLst/>
              <a:latin typeface="Calibri"/>
              <a:ea typeface="Calibri"/>
              <a:cs typeface="Times New Roman"/>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3" name="Audio 2">
            <a:hlinkClick r:id="" action="ppaction://media"/>
            <a:extLst>
              <a:ext uri="{FF2B5EF4-FFF2-40B4-BE49-F238E27FC236}">
                <a16:creationId xmlns:a16="http://schemas.microsoft.com/office/drawing/2014/main" id="{A85375B4-980A-490F-9415-3D6013B62F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52247454"/>
      </p:ext>
    </p:extLst>
  </p:cSld>
  <p:clrMapOvr>
    <a:masterClrMapping/>
  </p:clrMapOvr>
  <mc:AlternateContent xmlns:mc="http://schemas.openxmlformats.org/markup-compatibility/2006" xmlns:p14="http://schemas.microsoft.com/office/powerpoint/2010/main">
    <mc:Choice Requires="p14">
      <p:transition spd="slow" p14:dur="2000" advTm="60335"/>
    </mc:Choice>
    <mc:Fallback xmlns="">
      <p:transition spd="slow" advTm="60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a:xfrm>
            <a:off x="819538" y="522516"/>
            <a:ext cx="7938382" cy="1168172"/>
          </a:xfrm>
        </p:spPr>
        <p:txBody>
          <a:bodyPr/>
          <a:lstStyle/>
          <a:p>
            <a:r>
              <a:rPr lang="en-GB" noProof="0"/>
              <a:t>Sustainability at Lancaster (Governance)</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09378" y="2080311"/>
            <a:ext cx="10783182" cy="4255173"/>
          </a:xfrm>
        </p:spPr>
        <p:txBody>
          <a:bodyPr>
            <a:noAutofit/>
          </a:bodyPr>
          <a:lstStyle/>
          <a:p>
            <a:pPr>
              <a:lnSpc>
                <a:spcPct val="107000"/>
              </a:lnSpc>
              <a:spcAft>
                <a:spcPts val="800"/>
              </a:spcAft>
            </a:pPr>
            <a:r>
              <a:rPr lang="en-GB" sz="1800" noProof="0">
                <a:effectLst/>
                <a:latin typeface="Calibri" panose="020F0502020204030204" pitchFamily="34" charset="0"/>
                <a:ea typeface="Calibri" panose="020F0502020204030204" pitchFamily="34" charset="0"/>
                <a:cs typeface="Times New Roman" panose="02020603050405020304" pitchFamily="18" charset="0"/>
              </a:rPr>
              <a:t>To help us navigate all of this impact, we have a sustainability governance structure in place.</a:t>
            </a:r>
          </a:p>
          <a:p>
            <a:pPr>
              <a:lnSpc>
                <a:spcPct val="107000"/>
              </a:lnSpc>
              <a:spcAft>
                <a:spcPts val="800"/>
              </a:spcAft>
            </a:pPr>
            <a:r>
              <a:rPr lang="en-GB" sz="1800" noProof="0">
                <a:effectLst/>
                <a:latin typeface="Calibri" panose="020F0502020204030204" pitchFamily="34" charset="0"/>
                <a:ea typeface="Calibri" panose="020F0502020204030204" pitchFamily="34" charset="0"/>
                <a:cs typeface="Calibri" panose="020F0502020204030204" pitchFamily="34" charset="0"/>
              </a:rPr>
              <a:t>The </a:t>
            </a:r>
            <a:r>
              <a:rPr lang="en-GB" sz="1800" b="1" noProof="0">
                <a:solidFill>
                  <a:srgbClr val="C00000"/>
                </a:solidFill>
                <a:effectLst/>
                <a:latin typeface="Calibri" panose="020F0502020204030204" pitchFamily="34" charset="0"/>
                <a:ea typeface="Calibri" panose="020F0502020204030204" pitchFamily="34" charset="0"/>
                <a:cs typeface="Calibri" panose="020F0502020204030204" pitchFamily="34" charset="0"/>
              </a:rPr>
              <a:t>Sustainability Board</a:t>
            </a:r>
            <a:r>
              <a:rPr lang="en-GB" sz="1800" noProof="0">
                <a:effectLst/>
                <a:latin typeface="Calibri" panose="020F0502020204030204" pitchFamily="34" charset="0"/>
                <a:ea typeface="Calibri" panose="020F0502020204030204" pitchFamily="34" charset="0"/>
                <a:cs typeface="Calibri" panose="020F0502020204030204" pitchFamily="34" charset="0"/>
              </a:rPr>
              <a:t> </a:t>
            </a:r>
            <a:r>
              <a:rPr lang="en-GB" sz="1800" noProof="0">
                <a:solidFill>
                  <a:srgbClr val="1E1F1F"/>
                </a:solidFill>
                <a:effectLst/>
                <a:latin typeface="Calibri" panose="020F0502020204030204" pitchFamily="34" charset="0"/>
                <a:ea typeface="Calibri" panose="020F0502020204030204" pitchFamily="34" charset="0"/>
                <a:cs typeface="Calibri" panose="020F0502020204030204" pitchFamily="34" charset="0"/>
              </a:rPr>
              <a:t>ensures accountability for the delivery of the University's sustainability commitments, to receive updates from and provide guidance to the Steering group, and to report on progress to the University's Executive Board and Council.</a:t>
            </a:r>
            <a:endParaRPr lang="en-GB" sz="1800" noProof="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noProof="0">
                <a:effectLst/>
                <a:latin typeface="Calibri" panose="020F0502020204030204" pitchFamily="34" charset="0"/>
                <a:ea typeface="Calibri" panose="020F0502020204030204" pitchFamily="34" charset="0"/>
                <a:cs typeface="Times New Roman" panose="02020603050405020304" pitchFamily="18" charset="0"/>
              </a:rPr>
              <a:t>The </a:t>
            </a:r>
            <a:r>
              <a:rPr lang="en-GB" sz="1800" b="1"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Sustainability Steering Group</a:t>
            </a:r>
            <a:r>
              <a:rPr lang="en-GB" sz="18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noProof="0">
                <a:effectLst/>
                <a:latin typeface="Calibri" panose="020F0502020204030204" pitchFamily="34" charset="0"/>
                <a:ea typeface="Calibri" panose="020F0502020204030204" pitchFamily="34" charset="0"/>
                <a:cs typeface="Times New Roman" panose="02020603050405020304" pitchFamily="18" charset="0"/>
              </a:rPr>
              <a:t>is a forum for colleagues to discuss, review and approve operational matters related to sustainability from across the campus. The steering group meets twice per-term and reports to the Sustainability Board.</a:t>
            </a:r>
          </a:p>
          <a:p>
            <a:pPr>
              <a:lnSpc>
                <a:spcPct val="107000"/>
              </a:lnSpc>
              <a:spcAft>
                <a:spcPts val="800"/>
              </a:spcAft>
            </a:pPr>
            <a:r>
              <a:rPr lang="en-GB" sz="1800" noProof="0">
                <a:effectLst/>
                <a:latin typeface="Calibri" panose="020F0502020204030204" pitchFamily="34" charset="0"/>
                <a:ea typeface="Calibri" panose="020F0502020204030204" pitchFamily="34" charset="0"/>
                <a:cs typeface="Times New Roman" panose="02020603050405020304" pitchFamily="18" charset="0"/>
              </a:rPr>
              <a:t>The </a:t>
            </a:r>
            <a:r>
              <a:rPr lang="en-GB" sz="1800" b="1"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Sustainability Team</a:t>
            </a:r>
            <a:r>
              <a:rPr lang="en-GB" sz="1800" noProof="0">
                <a:effectLst/>
                <a:latin typeface="Calibri" panose="020F0502020204030204" pitchFamily="34" charset="0"/>
                <a:ea typeface="Calibri" panose="020F0502020204030204" pitchFamily="34" charset="0"/>
                <a:cs typeface="Times New Roman" panose="02020603050405020304" pitchFamily="18" charset="0"/>
              </a:rPr>
              <a:t> (currently made up of three specialist roles) coordinate or lead on day-to-day projects and activities that are reported to the Steering Group and Board. </a:t>
            </a:r>
          </a:p>
          <a:p>
            <a:pPr>
              <a:lnSpc>
                <a:spcPct val="107000"/>
              </a:lnSpc>
              <a:spcAft>
                <a:spcPts val="800"/>
              </a:spcAft>
            </a:pPr>
            <a:r>
              <a:rPr lang="en-GB" sz="1800" noProof="0">
                <a:effectLst/>
                <a:latin typeface="Calibri" panose="020F0502020204030204" pitchFamily="34" charset="0"/>
                <a:ea typeface="Calibri" panose="020F0502020204030204" pitchFamily="34" charset="0"/>
                <a:cs typeface="Times New Roman" panose="02020603050405020304" pitchFamily="18" charset="0"/>
              </a:rPr>
              <a:t>More information on the University’s performance can be accessed through </a:t>
            </a:r>
            <a:r>
              <a:rPr lang="en-GB" sz="1800" u="sng" noProof="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this link</a:t>
            </a:r>
            <a:r>
              <a:rPr lang="en-GB" sz="1800" noProof="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GB" sz="2200" b="0" i="0" noProof="0">
              <a:solidFill>
                <a:srgbClr val="C00000"/>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3" name="Audio 2">
            <a:hlinkClick r:id="" action="ppaction://media"/>
            <a:extLst>
              <a:ext uri="{FF2B5EF4-FFF2-40B4-BE49-F238E27FC236}">
                <a16:creationId xmlns:a16="http://schemas.microsoft.com/office/drawing/2014/main" id="{D4FFCBE6-AB5C-4125-A7B6-1E3F98403B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83910652"/>
      </p:ext>
    </p:extLst>
  </p:cSld>
  <p:clrMapOvr>
    <a:masterClrMapping/>
  </p:clrMapOvr>
  <mc:AlternateContent xmlns:mc="http://schemas.openxmlformats.org/markup-compatibility/2006" xmlns:p14="http://schemas.microsoft.com/office/powerpoint/2010/main">
    <mc:Choice Requires="p14">
      <p:transition spd="slow" p14:dur="2000" advTm="71016"/>
    </mc:Choice>
    <mc:Fallback xmlns="">
      <p:transition spd="slow" advTm="71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a:xfrm>
            <a:off x="819538" y="522516"/>
            <a:ext cx="7938382" cy="1168172"/>
          </a:xfrm>
        </p:spPr>
        <p:txBody>
          <a:bodyPr/>
          <a:lstStyle/>
          <a:p>
            <a:r>
              <a:rPr lang="en-GB" noProof="0"/>
              <a:t>Our Environmental Management System</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09378" y="2080311"/>
            <a:ext cx="10783182" cy="4255173"/>
          </a:xfrm>
        </p:spPr>
        <p:txBody>
          <a:bodyPr>
            <a:noAutofit/>
          </a:bodyPr>
          <a:lstStyle/>
          <a:p>
            <a:pPr>
              <a:lnSpc>
                <a:spcPct val="107000"/>
              </a:lnSpc>
              <a:spcAft>
                <a:spcPts val="800"/>
              </a:spcAft>
            </a:pPr>
            <a:r>
              <a:rPr lang="en-GB" sz="2200" noProof="0">
                <a:effectLst/>
                <a:latin typeface="Calibri" panose="020F0502020204030204" pitchFamily="34" charset="0"/>
                <a:ea typeface="Calibri" panose="020F0502020204030204" pitchFamily="34" charset="0"/>
                <a:cs typeface="Times New Roman" panose="02020603050405020304" pitchFamily="18" charset="0"/>
              </a:rPr>
              <a:t>Here on our </a:t>
            </a:r>
            <a:r>
              <a:rPr lang="en-GB" sz="2200" noProof="0" err="1">
                <a:effectLst/>
                <a:latin typeface="Calibri" panose="020F0502020204030204" pitchFamily="34" charset="0"/>
                <a:ea typeface="Calibri" panose="020F0502020204030204" pitchFamily="34" charset="0"/>
                <a:cs typeface="Times New Roman" panose="02020603050405020304" pitchFamily="18" charset="0"/>
              </a:rPr>
              <a:t>Bailrigg</a:t>
            </a:r>
            <a:r>
              <a:rPr lang="en-GB" sz="2200" noProof="0">
                <a:effectLst/>
                <a:latin typeface="Calibri" panose="020F0502020204030204" pitchFamily="34" charset="0"/>
                <a:ea typeface="Calibri" panose="020F0502020204030204" pitchFamily="34" charset="0"/>
                <a:cs typeface="Times New Roman" panose="02020603050405020304" pitchFamily="18" charset="0"/>
              </a:rPr>
              <a:t> campus though, there are many different </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environmental aspects and impacts </a:t>
            </a:r>
            <a:r>
              <a:rPr lang="en-GB" sz="2200" noProof="0">
                <a:effectLst/>
                <a:latin typeface="Calibri" panose="020F0502020204030204" pitchFamily="34" charset="0"/>
                <a:ea typeface="Calibri" panose="020F0502020204030204" pitchFamily="34" charset="0"/>
                <a:cs typeface="Times New Roman" panose="02020603050405020304" pitchFamily="18" charset="0"/>
              </a:rPr>
              <a:t>associated with our activities and operations.</a:t>
            </a:r>
          </a:p>
          <a:p>
            <a:pPr>
              <a:lnSpc>
                <a:spcPct val="107000"/>
              </a:lnSpc>
              <a:spcAft>
                <a:spcPts val="800"/>
              </a:spcAft>
            </a:pPr>
            <a:r>
              <a:rPr lang="en-GB" sz="2200" noProof="0">
                <a:effectLst/>
                <a:latin typeface="Calibri" panose="020F0502020204030204" pitchFamily="34" charset="0"/>
                <a:ea typeface="Calibri" panose="020F0502020204030204" pitchFamily="34" charset="0"/>
                <a:cs typeface="Times New Roman" panose="02020603050405020304" pitchFamily="18" charset="0"/>
              </a:rPr>
              <a:t>Some of these </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aspects</a:t>
            </a:r>
            <a:r>
              <a:rPr lang="en-GB" sz="2200" noProof="0">
                <a:effectLst/>
                <a:latin typeface="Calibri" panose="020F0502020204030204" pitchFamily="34" charset="0"/>
                <a:ea typeface="Calibri" panose="020F0502020204030204" pitchFamily="34" charset="0"/>
                <a:cs typeface="Times New Roman" panose="02020603050405020304" pitchFamily="18" charset="0"/>
              </a:rPr>
              <a:t> are </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direct</a:t>
            </a:r>
            <a:r>
              <a:rPr lang="en-GB" sz="2200" noProof="0">
                <a:effectLst/>
                <a:latin typeface="Calibri" panose="020F0502020204030204" pitchFamily="34" charset="0"/>
                <a:ea typeface="Calibri" panose="020F0502020204030204" pitchFamily="34" charset="0"/>
                <a:cs typeface="Times New Roman" panose="02020603050405020304" pitchFamily="18" charset="0"/>
              </a:rPr>
              <a:t>, whereby they happen on or from our campus and are within our control.</a:t>
            </a:r>
          </a:p>
          <a:p>
            <a:pPr>
              <a:lnSpc>
                <a:spcPct val="107000"/>
              </a:lnSpc>
              <a:spcAft>
                <a:spcPts val="800"/>
              </a:spcAft>
            </a:pPr>
            <a:r>
              <a:rPr lang="en-GB" sz="2200" noProof="0">
                <a:effectLst/>
                <a:latin typeface="Calibri" panose="020F0502020204030204" pitchFamily="34" charset="0"/>
                <a:ea typeface="Calibri" panose="020F0502020204030204" pitchFamily="34" charset="0"/>
                <a:cs typeface="Times New Roman" panose="02020603050405020304" pitchFamily="18" charset="0"/>
              </a:rPr>
              <a:t>Some of these </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aspects </a:t>
            </a:r>
            <a:r>
              <a:rPr lang="en-GB" sz="2200" noProof="0">
                <a:effectLst/>
                <a:latin typeface="Calibri" panose="020F0502020204030204" pitchFamily="34" charset="0"/>
                <a:ea typeface="Calibri" panose="020F0502020204030204" pitchFamily="34" charset="0"/>
                <a:cs typeface="Times New Roman" panose="02020603050405020304" pitchFamily="18" charset="0"/>
              </a:rPr>
              <a:t>are </a:t>
            </a: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indirect</a:t>
            </a:r>
            <a:r>
              <a:rPr lang="en-GB" sz="2200" noProof="0">
                <a:effectLst/>
                <a:latin typeface="Calibri" panose="020F0502020204030204" pitchFamily="34" charset="0"/>
                <a:ea typeface="Calibri" panose="020F0502020204030204" pitchFamily="34" charset="0"/>
                <a:cs typeface="Times New Roman" panose="02020603050405020304" pitchFamily="18" charset="0"/>
              </a:rPr>
              <a:t> and aren’t in our control as they are associated with our suppliers, contractors and tenants</a:t>
            </a:r>
          </a:p>
          <a:p>
            <a:pPr>
              <a:lnSpc>
                <a:spcPct val="107000"/>
              </a:lnSpc>
              <a:spcAft>
                <a:spcPts val="800"/>
              </a:spcAft>
            </a:pP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Examples of resulting environmental impacts are</a:t>
            </a:r>
            <a:r>
              <a:rPr lang="en-GB" sz="2200" noProof="0">
                <a:effectLst/>
                <a:latin typeface="Calibri" panose="020F0502020204030204" pitchFamily="34" charset="0"/>
                <a:ea typeface="Calibri" panose="020F0502020204030204" pitchFamily="34" charset="0"/>
                <a:cs typeface="Times New Roman" panose="02020603050405020304" pitchFamily="18" charset="0"/>
              </a:rPr>
              <a:t>: emissions to air, water consumption and discharge, waste generation, resource consumption, land use, and different forms of nuisance (think noise, litter, light, congestion). </a:t>
            </a:r>
          </a:p>
          <a:p>
            <a:pPr marL="0" indent="0">
              <a:lnSpc>
                <a:spcPct val="107000"/>
              </a:lnSpc>
              <a:spcAft>
                <a:spcPts val="800"/>
              </a:spcAft>
              <a:buNone/>
            </a:pPr>
            <a:endParaRPr lang="en-GB" sz="2200" b="0" i="0" noProof="0">
              <a:solidFill>
                <a:srgbClr val="C00000"/>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979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CDC6-99A4-3996-8CC3-F625107D08B8}"/>
              </a:ext>
            </a:extLst>
          </p:cNvPr>
          <p:cNvSpPr>
            <a:spLocks noGrp="1"/>
          </p:cNvSpPr>
          <p:nvPr>
            <p:ph type="ctrTitle"/>
          </p:nvPr>
        </p:nvSpPr>
        <p:spPr/>
        <p:txBody>
          <a:bodyPr/>
          <a:lstStyle/>
          <a:p>
            <a:r>
              <a:rPr lang="en-GB" noProof="0"/>
              <a:t>Sustainable Research Practice</a:t>
            </a:r>
          </a:p>
        </p:txBody>
      </p:sp>
      <p:grpSp>
        <p:nvGrpSpPr>
          <p:cNvPr id="7" name="Group 6">
            <a:extLst>
              <a:ext uri="{FF2B5EF4-FFF2-40B4-BE49-F238E27FC236}">
                <a16:creationId xmlns:a16="http://schemas.microsoft.com/office/drawing/2014/main" id="{A285CAED-BAC7-507C-4161-3D6F75609FA8}"/>
              </a:ext>
              <a:ext uri="{C183D7F6-B498-43B3-948B-1728B52AA6E4}">
                <adec:decorative xmlns:adec="http://schemas.microsoft.com/office/drawing/2017/decorative" val="1"/>
              </a:ext>
            </a:extLst>
          </p:cNvPr>
          <p:cNvGrpSpPr/>
          <p:nvPr/>
        </p:nvGrpSpPr>
        <p:grpSpPr>
          <a:xfrm>
            <a:off x="8077487" y="2372802"/>
            <a:ext cx="2632713" cy="2823945"/>
            <a:chOff x="8077487" y="2372802"/>
            <a:chExt cx="2632713" cy="2823945"/>
          </a:xfrm>
        </p:grpSpPr>
        <p:pic>
          <p:nvPicPr>
            <p:cNvPr id="3" name="Picture 2">
              <a:extLst>
                <a:ext uri="{FF2B5EF4-FFF2-40B4-BE49-F238E27FC236}">
                  <a16:creationId xmlns:a16="http://schemas.microsoft.com/office/drawing/2014/main" id="{14169549-DCDE-8DC8-B037-F42A6B4BCF5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832629" y="2372802"/>
              <a:ext cx="877571" cy="922725"/>
            </a:xfrm>
            <a:prstGeom prst="rect">
              <a:avLst/>
            </a:prstGeom>
          </p:spPr>
        </p:pic>
        <p:pic>
          <p:nvPicPr>
            <p:cNvPr id="5" name="Picture 4">
              <a:extLst>
                <a:ext uri="{FF2B5EF4-FFF2-40B4-BE49-F238E27FC236}">
                  <a16:creationId xmlns:a16="http://schemas.microsoft.com/office/drawing/2014/main" id="{C908B538-0679-23CF-F957-9F839398232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55058" y="3295527"/>
              <a:ext cx="877571" cy="922725"/>
            </a:xfrm>
            <a:prstGeom prst="rect">
              <a:avLst/>
            </a:prstGeom>
          </p:spPr>
        </p:pic>
        <p:pic>
          <p:nvPicPr>
            <p:cNvPr id="6" name="Picture 5">
              <a:extLst>
                <a:ext uri="{FF2B5EF4-FFF2-40B4-BE49-F238E27FC236}">
                  <a16:creationId xmlns:a16="http://schemas.microsoft.com/office/drawing/2014/main" id="{A7C62C95-1679-9B43-42B7-E0B27C3A85CE}"/>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077487" y="4274022"/>
              <a:ext cx="877571" cy="922725"/>
            </a:xfrm>
            <a:prstGeom prst="rect">
              <a:avLst/>
            </a:prstGeom>
          </p:spPr>
        </p:pic>
      </p:grpSp>
      <p:sp>
        <p:nvSpPr>
          <p:cNvPr id="4" name="Slide Number Placeholder 3">
            <a:extLst>
              <a:ext uri="{FF2B5EF4-FFF2-40B4-BE49-F238E27FC236}">
                <a16:creationId xmlns:a16="http://schemas.microsoft.com/office/drawing/2014/main" id="{46C0EE2B-E852-3DBF-DF38-0A0717BF999D}"/>
              </a:ext>
            </a:extLst>
          </p:cNvPr>
          <p:cNvSpPr>
            <a:spLocks noGrp="1"/>
          </p:cNvSpPr>
          <p:nvPr>
            <p:ph type="sldNum" sz="quarter" idx="4"/>
          </p:nvPr>
        </p:nvSpPr>
        <p:spPr/>
        <p:txBody>
          <a:bodyPr/>
          <a:lstStyle/>
          <a:p>
            <a:fld id="{6998E55D-8E2A-4AFE-A61C-B5DBBB7761E7}" type="slidenum">
              <a:rPr lang="en-GB" noProof="0" smtClean="0"/>
              <a:pPr/>
              <a:t>23</a:t>
            </a:fld>
            <a:endParaRPr lang="en-GB" noProof="0"/>
          </a:p>
        </p:txBody>
      </p:sp>
      <p:pic>
        <p:nvPicPr>
          <p:cNvPr id="8" name="Audio 7">
            <a:hlinkClick r:id="" action="ppaction://media"/>
            <a:extLst>
              <a:ext uri="{FF2B5EF4-FFF2-40B4-BE49-F238E27FC236}">
                <a16:creationId xmlns:a16="http://schemas.microsoft.com/office/drawing/2014/main" id="{EA5BCCF8-60F7-4D9A-AB19-105CC16F26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29689196"/>
      </p:ext>
    </p:extLst>
  </p:cSld>
  <p:clrMapOvr>
    <a:masterClrMapping/>
  </p:clrMapOvr>
  <mc:AlternateContent xmlns:mc="http://schemas.openxmlformats.org/markup-compatibility/2006" xmlns:p14="http://schemas.microsoft.com/office/powerpoint/2010/main">
    <mc:Choice Requires="p14">
      <p:transition spd="slow" p14:dur="2000" advTm="1496"/>
    </mc:Choice>
    <mc:Fallback xmlns="">
      <p:transition spd="slow" advTm="1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6E349-0CEA-32E3-4B78-F0CE68183703}"/>
              </a:ext>
            </a:extLst>
          </p:cNvPr>
          <p:cNvSpPr>
            <a:spLocks noGrp="1"/>
          </p:cNvSpPr>
          <p:nvPr>
            <p:ph type="title"/>
          </p:nvPr>
        </p:nvSpPr>
        <p:spPr/>
        <p:txBody>
          <a:bodyPr/>
          <a:lstStyle/>
          <a:p>
            <a:r>
              <a:rPr lang="en-GB"/>
              <a:t>Previous Research Culture</a:t>
            </a:r>
          </a:p>
        </p:txBody>
      </p:sp>
      <p:sp>
        <p:nvSpPr>
          <p:cNvPr id="8" name="Content Placeholder 7">
            <a:extLst>
              <a:ext uri="{FF2B5EF4-FFF2-40B4-BE49-F238E27FC236}">
                <a16:creationId xmlns:a16="http://schemas.microsoft.com/office/drawing/2014/main" id="{8B6B90B4-EC2F-9081-8FD2-8DD0741503BD}"/>
              </a:ext>
            </a:extLst>
          </p:cNvPr>
          <p:cNvSpPr>
            <a:spLocks noGrp="1"/>
          </p:cNvSpPr>
          <p:nvPr>
            <p:ph idx="1"/>
          </p:nvPr>
        </p:nvSpPr>
        <p:spPr>
          <a:xfrm>
            <a:off x="819538" y="2313991"/>
            <a:ext cx="6844547" cy="3862971"/>
          </a:xfrm>
        </p:spPr>
        <p:txBody>
          <a:bodyPr/>
          <a:lstStyle/>
          <a:p>
            <a:pPr marL="0" indent="0">
              <a:buNone/>
            </a:pPr>
            <a:endParaRPr lang="en-GB"/>
          </a:p>
          <a:p>
            <a:r>
              <a:rPr lang="en-GB"/>
              <a:t>Embedded travel.</a:t>
            </a:r>
          </a:p>
          <a:p>
            <a:r>
              <a:rPr lang="en-GB"/>
              <a:t>Promoted expensive computation.</a:t>
            </a:r>
          </a:p>
          <a:p>
            <a:r>
              <a:rPr lang="en-GB"/>
              <a:t>Normalised buying newer/newest/ fastest kit.</a:t>
            </a:r>
            <a:br>
              <a:rPr lang="en-GB"/>
            </a:br>
            <a:endParaRPr lang="en-GB"/>
          </a:p>
        </p:txBody>
      </p:sp>
      <p:pic>
        <p:nvPicPr>
          <p:cNvPr id="6" name="Content Placeholder 5">
            <a:extLst>
              <a:ext uri="{FF2B5EF4-FFF2-40B4-BE49-F238E27FC236}">
                <a16:creationId xmlns:a16="http://schemas.microsoft.com/office/drawing/2014/main" id="{67134C8E-7FA9-964E-2613-0F2134EDF022}"/>
              </a:ext>
              <a:ext uri="{C183D7F6-B498-43B3-948B-1728B52AA6E4}">
                <adec:decorative xmlns:adec="http://schemas.microsoft.com/office/drawing/2017/decorative" val="1"/>
              </a:ext>
            </a:extLst>
          </p:cNvPr>
          <p:cNvPicPr>
            <a:picLocks noGrp="1" noChangeAspect="1"/>
          </p:cNvPicPr>
          <p:nvPr>
            <p:ph idx="10"/>
          </p:nvPr>
        </p:nvPicPr>
        <p:blipFill>
          <a:blip r:embed="rId2">
            <a:extLst>
              <a:ext uri="{96DAC541-7B7A-43D3-8B79-37D633B846F1}">
                <asvg:svgBlip xmlns:asvg="http://schemas.microsoft.com/office/drawing/2016/SVG/main" r:embed="rId3"/>
              </a:ext>
            </a:extLst>
          </a:blip>
          <a:stretch>
            <a:fillRect/>
          </a:stretch>
        </p:blipFill>
        <p:spPr>
          <a:xfrm>
            <a:off x="8028220" y="2486711"/>
            <a:ext cx="720000" cy="720000"/>
          </a:xfrm>
        </p:spPr>
      </p:pic>
      <p:pic>
        <p:nvPicPr>
          <p:cNvPr id="11" name="Graphic 10">
            <a:extLst>
              <a:ext uri="{FF2B5EF4-FFF2-40B4-BE49-F238E27FC236}">
                <a16:creationId xmlns:a16="http://schemas.microsoft.com/office/drawing/2014/main" id="{ACAC5439-10DE-2A7C-46CF-46BD6DE9E88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73778" y="3109640"/>
            <a:ext cx="720000" cy="720000"/>
          </a:xfrm>
          <a:prstGeom prst="rect">
            <a:avLst/>
          </a:prstGeom>
        </p:spPr>
      </p:pic>
      <p:pic>
        <p:nvPicPr>
          <p:cNvPr id="13" name="Graphic 12">
            <a:extLst>
              <a:ext uri="{FF2B5EF4-FFF2-40B4-BE49-F238E27FC236}">
                <a16:creationId xmlns:a16="http://schemas.microsoft.com/office/drawing/2014/main" id="{A928B6EC-5ADD-557E-63CB-72027813084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8154" y="3566116"/>
            <a:ext cx="720000" cy="720000"/>
          </a:xfrm>
          <a:prstGeom prst="rect">
            <a:avLst/>
          </a:prstGeom>
        </p:spPr>
      </p:pic>
      <p:sp>
        <p:nvSpPr>
          <p:cNvPr id="2" name="Slide Number Placeholder 1">
            <a:extLst>
              <a:ext uri="{FF2B5EF4-FFF2-40B4-BE49-F238E27FC236}">
                <a16:creationId xmlns:a16="http://schemas.microsoft.com/office/drawing/2014/main" id="{C0921CEC-4504-E23E-5B2D-9179D9D45243}"/>
              </a:ext>
            </a:extLst>
          </p:cNvPr>
          <p:cNvSpPr>
            <a:spLocks noGrp="1"/>
          </p:cNvSpPr>
          <p:nvPr>
            <p:ph type="sldNum" sz="quarter" idx="4"/>
          </p:nvPr>
        </p:nvSpPr>
        <p:spPr/>
        <p:txBody>
          <a:bodyPr/>
          <a:lstStyle/>
          <a:p>
            <a:fld id="{6998E55D-8E2A-4AFE-A61C-B5DBBB7761E7}" type="slidenum">
              <a:rPr lang="en-GB" smtClean="0"/>
              <a:pPr/>
              <a:t>24</a:t>
            </a:fld>
            <a:endParaRPr lang="en-GB"/>
          </a:p>
        </p:txBody>
      </p:sp>
    </p:spTree>
    <p:extLst>
      <p:ext uri="{BB962C8B-B14F-4D97-AF65-F5344CB8AC3E}">
        <p14:creationId xmlns:p14="http://schemas.microsoft.com/office/powerpoint/2010/main" val="2116370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a:xfrm>
            <a:off x="819538" y="522516"/>
            <a:ext cx="7938382" cy="1168172"/>
          </a:xfrm>
        </p:spPr>
        <p:txBody>
          <a:bodyPr>
            <a:normAutofit fontScale="90000"/>
          </a:bodyPr>
          <a:lstStyle/>
          <a:p>
            <a:r>
              <a:rPr lang="en-GB" noProof="0"/>
              <a:t>Concordat for the Environmental Sustainability of Research and Innovation Practice </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09378" y="2020372"/>
            <a:ext cx="10651102" cy="4255173"/>
          </a:xfrm>
        </p:spPr>
        <p:txBody>
          <a:bodyPr>
            <a:noAutofit/>
          </a:bodyPr>
          <a:lstStyle/>
          <a:p>
            <a:pPr marL="0" indent="0">
              <a:lnSpc>
                <a:spcPct val="107000"/>
              </a:lnSpc>
              <a:spcAft>
                <a:spcPts val="800"/>
              </a:spcAft>
              <a:buNone/>
              <a:tabLst>
                <a:tab pos="2118360" algn="l"/>
              </a:tabLst>
            </a:pPr>
            <a:r>
              <a:rPr lang="en-GB" sz="2400" noProof="0">
                <a:effectLst/>
                <a:latin typeface="Calibri" panose="020F0502020204030204" pitchFamily="34" charset="0"/>
                <a:ea typeface="Calibri" panose="020F0502020204030204" pitchFamily="34" charset="0"/>
                <a:cs typeface="Times New Roman" panose="02020603050405020304" pitchFamily="18" charset="0"/>
              </a:rPr>
              <a:t>Priority areas for delivery:</a:t>
            </a:r>
          </a:p>
          <a:p>
            <a:pPr marL="457200" indent="-457200">
              <a:lnSpc>
                <a:spcPct val="107000"/>
              </a:lnSpc>
              <a:spcAft>
                <a:spcPts val="800"/>
              </a:spcAft>
              <a:buAutoNum type="arabicPeriod"/>
              <a:tabLst>
                <a:tab pos="2118360" algn="l"/>
              </a:tabLst>
            </a:pPr>
            <a:r>
              <a:rPr lang="en-GB" sz="2400" noProof="0">
                <a:effectLst/>
                <a:latin typeface="Calibri" panose="020F0502020204030204" pitchFamily="34" charset="0"/>
                <a:ea typeface="Calibri" panose="020F0502020204030204" pitchFamily="34" charset="0"/>
                <a:cs typeface="Times New Roman" panose="02020603050405020304" pitchFamily="18" charset="0"/>
              </a:rPr>
              <a:t>Leadership and system change</a:t>
            </a:r>
          </a:p>
          <a:p>
            <a:pPr marL="457200" indent="-457200">
              <a:lnSpc>
                <a:spcPct val="107000"/>
              </a:lnSpc>
              <a:spcAft>
                <a:spcPts val="800"/>
              </a:spcAft>
              <a:buAutoNum type="arabicPeriod"/>
              <a:tabLst>
                <a:tab pos="2118360" algn="l"/>
              </a:tabLst>
            </a:pPr>
            <a:r>
              <a:rPr lang="en-GB" sz="2400" noProof="0">
                <a:effectLst/>
                <a:latin typeface="Calibri" panose="020F0502020204030204" pitchFamily="34" charset="0"/>
                <a:ea typeface="Calibri" panose="020F0502020204030204" pitchFamily="34" charset="0"/>
                <a:cs typeface="Times New Roman" panose="02020603050405020304" pitchFamily="18" charset="0"/>
              </a:rPr>
              <a:t>Sustainable infrastructure</a:t>
            </a:r>
          </a:p>
          <a:p>
            <a:pPr marL="457200" indent="-457200">
              <a:lnSpc>
                <a:spcPct val="107000"/>
              </a:lnSpc>
              <a:spcAft>
                <a:spcPts val="800"/>
              </a:spcAft>
              <a:buFont typeface="+mj-lt"/>
              <a:buAutoNum type="arabicPeriod"/>
              <a:tabLst>
                <a:tab pos="2118360" algn="l"/>
              </a:tabLst>
            </a:pPr>
            <a:r>
              <a:rPr lang="en-GB" sz="2400" noProof="0">
                <a:effectLst/>
                <a:latin typeface="Calibri" panose="020F0502020204030204" pitchFamily="34" charset="0"/>
                <a:ea typeface="Calibri" panose="020F0502020204030204" pitchFamily="34" charset="0"/>
                <a:cs typeface="Times New Roman" panose="02020603050405020304" pitchFamily="18" charset="0"/>
              </a:rPr>
              <a:t>Sustainable procurement</a:t>
            </a:r>
          </a:p>
          <a:p>
            <a:pPr marL="457200" indent="-457200">
              <a:lnSpc>
                <a:spcPct val="107000"/>
              </a:lnSpc>
              <a:spcAft>
                <a:spcPts val="800"/>
              </a:spcAft>
              <a:buFont typeface="+mj-lt"/>
              <a:buAutoNum type="arabicPeriod"/>
              <a:tabLst>
                <a:tab pos="2118360" algn="l"/>
              </a:tabLst>
            </a:pPr>
            <a:r>
              <a:rPr lang="en-GB" sz="2400" noProof="0">
                <a:effectLst/>
                <a:latin typeface="Calibri" panose="020F0502020204030204" pitchFamily="34" charset="0"/>
                <a:ea typeface="Calibri" panose="020F0502020204030204" pitchFamily="34" charset="0"/>
                <a:cs typeface="Times New Roman" panose="02020603050405020304" pitchFamily="18" charset="0"/>
              </a:rPr>
              <a:t>Emissions from business and academic travel </a:t>
            </a:r>
          </a:p>
          <a:p>
            <a:pPr marL="457200" indent="-457200">
              <a:lnSpc>
                <a:spcPct val="107000"/>
              </a:lnSpc>
              <a:spcAft>
                <a:spcPts val="800"/>
              </a:spcAft>
              <a:buFont typeface="+mj-lt"/>
              <a:buAutoNum type="arabicPeriod"/>
              <a:tabLst>
                <a:tab pos="2118360" algn="l"/>
              </a:tabLst>
            </a:pPr>
            <a:r>
              <a:rPr lang="en-GB" sz="2400" noProof="0">
                <a:effectLst/>
                <a:latin typeface="Calibri" panose="020F0502020204030204" pitchFamily="34" charset="0"/>
                <a:ea typeface="Calibri" panose="020F0502020204030204" pitchFamily="34" charset="0"/>
                <a:cs typeface="Times New Roman" panose="02020603050405020304" pitchFamily="18" charset="0"/>
              </a:rPr>
              <a:t>Collaborations and partnerships</a:t>
            </a:r>
          </a:p>
          <a:p>
            <a:pPr marL="457200" indent="-457200">
              <a:lnSpc>
                <a:spcPct val="107000"/>
              </a:lnSpc>
              <a:spcAft>
                <a:spcPts val="800"/>
              </a:spcAft>
              <a:buFont typeface="+mj-lt"/>
              <a:buAutoNum type="arabicPeriod"/>
              <a:tabLst>
                <a:tab pos="2118360" algn="l"/>
              </a:tabLst>
            </a:pPr>
            <a:r>
              <a:rPr lang="en-GB" sz="2400" noProof="0">
                <a:effectLst/>
                <a:latin typeface="Calibri" panose="020F0502020204030204" pitchFamily="34" charset="0"/>
                <a:ea typeface="Calibri" panose="020F0502020204030204" pitchFamily="34" charset="0"/>
                <a:cs typeface="Times New Roman" panose="02020603050405020304" pitchFamily="18" charset="0"/>
              </a:rPr>
              <a:t>Environmental impact and reporting data</a:t>
            </a:r>
            <a:endParaRPr lang="en-GB" sz="24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2400" b="0" i="0" noProof="0">
              <a:solidFill>
                <a:srgbClr val="C00000"/>
              </a:solidFill>
              <a:effectLst/>
            </a:endParaRPr>
          </a:p>
        </p:txBody>
      </p:sp>
      <p:sp>
        <p:nvSpPr>
          <p:cNvPr id="3" name="Text Placeholder 2">
            <a:extLst>
              <a:ext uri="{FF2B5EF4-FFF2-40B4-BE49-F238E27FC236}">
                <a16:creationId xmlns:a16="http://schemas.microsoft.com/office/drawing/2014/main" id="{5EBD58C4-E669-C0F0-A3B7-21F0DD6A70AB}"/>
              </a:ext>
            </a:extLst>
          </p:cNvPr>
          <p:cNvSpPr txBox="1">
            <a:spLocks/>
          </p:cNvSpPr>
          <p:nvPr/>
        </p:nvSpPr>
        <p:spPr>
          <a:xfrm>
            <a:off x="7151496" y="2934991"/>
            <a:ext cx="4541801" cy="1465943"/>
          </a:xfrm>
          <a:prstGeom prst="rect">
            <a:avLst/>
          </a:prstGeom>
          <a:ln w="28575">
            <a:solidFill>
              <a:schemeClr val="accent3">
                <a:lumMod val="75000"/>
              </a:schemeClr>
            </a:solidFill>
            <a:prstDash val="sys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000" noProof="0"/>
              <a:t>Did you know?</a:t>
            </a:r>
          </a:p>
          <a:p>
            <a:pPr marL="0" indent="0">
              <a:lnSpc>
                <a:spcPct val="100000"/>
              </a:lnSpc>
              <a:buNone/>
            </a:pPr>
            <a:r>
              <a:rPr lang="en-GB" sz="2000" noProof="0"/>
              <a:t>Lancaster University has been a</a:t>
            </a:r>
            <a:r>
              <a:rPr lang="en-GB" sz="2000"/>
              <a:t> </a:t>
            </a:r>
            <a:r>
              <a:rPr lang="en-GB" sz="2000">
                <a:ea typeface="+mn-lt"/>
                <a:cs typeface="+mn-lt"/>
                <a:hlinkClick r:id="rId3">
                  <a:extLst>
                    <a:ext uri="{A12FA001-AC4F-418D-AE19-62706E023703}">
                      <ahyp:hlinkClr xmlns:ahyp="http://schemas.microsoft.com/office/drawing/2018/hyperlinkcolor" val="tx"/>
                    </a:ext>
                  </a:extLst>
                </a:hlinkClick>
              </a:rPr>
              <a:t>concordat signatory</a:t>
            </a:r>
            <a:r>
              <a:rPr lang="en-GB" sz="2000"/>
              <a:t> </a:t>
            </a:r>
            <a:r>
              <a:rPr lang="en-GB" sz="2000" noProof="0"/>
              <a:t>since December 2024. </a:t>
            </a:r>
            <a:endParaRPr lang="en-GB" sz="2000" noProof="0">
              <a:ea typeface="Calibri"/>
              <a:cs typeface="Calibri"/>
            </a:endParaRPr>
          </a:p>
          <a:p>
            <a:pPr marL="0" indent="0">
              <a:lnSpc>
                <a:spcPct val="100000"/>
              </a:lnSpc>
              <a:buNone/>
            </a:pPr>
            <a:r>
              <a:rPr lang="en-GB" sz="2000" noProof="0"/>
              <a:t>Some funders are signatories too.</a:t>
            </a:r>
            <a:endParaRPr lang="en-GB" sz="2000" noProof="0">
              <a:ea typeface="Calibri"/>
              <a:cs typeface="Calibri"/>
            </a:endParaRPr>
          </a:p>
        </p:txBody>
      </p:sp>
      <p:pic>
        <p:nvPicPr>
          <p:cNvPr id="6" name="Graphic 5">
            <a:extLst>
              <a:ext uri="{FF2B5EF4-FFF2-40B4-BE49-F238E27FC236}">
                <a16:creationId xmlns:a16="http://schemas.microsoft.com/office/drawing/2014/main" id="{C8C23459-0B35-04E6-5D8F-1CA4BC458D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874187" y="3680902"/>
            <a:ext cx="720000" cy="720000"/>
          </a:xfrm>
          <a:prstGeom prst="rect">
            <a:avLst/>
          </a:prstGeom>
        </p:spPr>
      </p:pic>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339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5FBCC-CE95-80B6-540D-AC6D21D5ADFD}"/>
              </a:ext>
            </a:extLst>
          </p:cNvPr>
          <p:cNvSpPr>
            <a:spLocks noGrp="1"/>
          </p:cNvSpPr>
          <p:nvPr>
            <p:ph type="title"/>
          </p:nvPr>
        </p:nvSpPr>
        <p:spPr/>
        <p:txBody>
          <a:bodyPr/>
          <a:lstStyle/>
          <a:p>
            <a:r>
              <a:rPr lang="en-GB" noProof="0"/>
              <a:t>Sustainable Research Practice Focus</a:t>
            </a:r>
          </a:p>
        </p:txBody>
      </p:sp>
      <p:sp>
        <p:nvSpPr>
          <p:cNvPr id="9" name="Content Placeholder 8">
            <a:extLst>
              <a:ext uri="{FF2B5EF4-FFF2-40B4-BE49-F238E27FC236}">
                <a16:creationId xmlns:a16="http://schemas.microsoft.com/office/drawing/2014/main" id="{3C95EF52-F167-EBFD-AF1A-E65A855AFF41}"/>
              </a:ext>
            </a:extLst>
          </p:cNvPr>
          <p:cNvSpPr>
            <a:spLocks noGrp="1"/>
          </p:cNvSpPr>
          <p:nvPr>
            <p:ph idx="1"/>
          </p:nvPr>
        </p:nvSpPr>
        <p:spPr>
          <a:xfrm>
            <a:off x="783773" y="2040821"/>
            <a:ext cx="9808029" cy="3862971"/>
          </a:xfrm>
        </p:spPr>
        <p:txBody>
          <a:bodyPr vert="horz" lIns="91440" tIns="45720" rIns="91440" bIns="45720" rtlCol="0" anchor="t">
            <a:normAutofit fontScale="92500" lnSpcReduction="10000"/>
          </a:bodyPr>
          <a:lstStyle/>
          <a:p>
            <a:pPr marL="0" indent="0">
              <a:lnSpc>
                <a:spcPct val="107000"/>
              </a:lnSpc>
              <a:spcAft>
                <a:spcPts val="800"/>
              </a:spcAft>
              <a:buNone/>
              <a:tabLst>
                <a:tab pos="2118360" algn="l"/>
              </a:tabLst>
            </a:pPr>
            <a:r>
              <a:rPr lang="en-GB" sz="2400">
                <a:latin typeface="Calibri"/>
                <a:ea typeface="Calibri"/>
                <a:cs typeface="Times New Roman"/>
              </a:rPr>
              <a:t>There are significant</a:t>
            </a:r>
            <a:r>
              <a:rPr lang="en-GB" sz="2400" noProof="0">
                <a:latin typeface="Calibri"/>
                <a:ea typeface="Calibri"/>
                <a:cs typeface="Times New Roman"/>
              </a:rPr>
              <a:t> environmental and social impacts associated with carrying out research:</a:t>
            </a:r>
          </a:p>
          <a:p>
            <a:pPr lvl="1">
              <a:lnSpc>
                <a:spcPct val="107000"/>
              </a:lnSpc>
              <a:spcAft>
                <a:spcPts val="800"/>
              </a:spcAft>
              <a:tabLst>
                <a:tab pos="2118360" algn="l"/>
              </a:tabLst>
            </a:pPr>
            <a:r>
              <a:rPr lang="en-GB" noProof="0">
                <a:solidFill>
                  <a:srgbClr val="C00000"/>
                </a:solidFill>
                <a:latin typeface="Calibri"/>
                <a:ea typeface="Calibri"/>
                <a:cs typeface="Times New Roman"/>
              </a:rPr>
              <a:t>Procurement</a:t>
            </a:r>
            <a:r>
              <a:rPr lang="en-GB">
                <a:solidFill>
                  <a:srgbClr val="C00000"/>
                </a:solidFill>
                <a:latin typeface="Calibri"/>
                <a:ea typeface="Calibri"/>
                <a:cs typeface="Times New Roman"/>
              </a:rPr>
              <a:t>:</a:t>
            </a:r>
            <a:r>
              <a:rPr lang="en-GB" noProof="0">
                <a:latin typeface="Calibri"/>
                <a:ea typeface="Calibri"/>
                <a:cs typeface="Times New Roman"/>
              </a:rPr>
              <a:t> including </a:t>
            </a:r>
            <a:r>
              <a:rPr lang="en-GB">
                <a:latin typeface="Calibri"/>
                <a:ea typeface="Calibri"/>
                <a:cs typeface="Times New Roman"/>
              </a:rPr>
              <a:t>the supply chain (</a:t>
            </a:r>
            <a:r>
              <a:rPr lang="en-GB" i="1">
                <a:latin typeface="Calibri"/>
                <a:ea typeface="Calibri"/>
                <a:cs typeface="Times New Roman"/>
              </a:rPr>
              <a:t>e.g.</a:t>
            </a:r>
            <a:r>
              <a:rPr lang="en-GB">
                <a:latin typeface="Calibri"/>
                <a:ea typeface="Calibri"/>
                <a:cs typeface="Times New Roman"/>
              </a:rPr>
              <a:t>, </a:t>
            </a:r>
            <a:r>
              <a:rPr lang="en-GB" noProof="0">
                <a:latin typeface="Calibri"/>
                <a:ea typeface="Calibri"/>
                <a:cs typeface="Times New Roman"/>
              </a:rPr>
              <a:t>manufacturing and delivery</a:t>
            </a:r>
            <a:r>
              <a:rPr lang="en-GB">
                <a:latin typeface="Calibri"/>
                <a:ea typeface="Calibri"/>
                <a:cs typeface="Times New Roman"/>
              </a:rPr>
              <a:t>, modern slavery</a:t>
            </a:r>
            <a:r>
              <a:rPr lang="en-GB" noProof="0">
                <a:latin typeface="Calibri"/>
                <a:ea typeface="Calibri"/>
                <a:cs typeface="Times New Roman"/>
              </a:rPr>
              <a:t>), </a:t>
            </a:r>
            <a:r>
              <a:rPr lang="en-GB">
                <a:latin typeface="Calibri"/>
                <a:ea typeface="Calibri"/>
                <a:cs typeface="Times New Roman"/>
              </a:rPr>
              <a:t>contract lengths, long-term collaborations, event</a:t>
            </a:r>
            <a:r>
              <a:rPr lang="en-GB" noProof="0">
                <a:latin typeface="Calibri"/>
                <a:ea typeface="Calibri"/>
                <a:cs typeface="Times New Roman"/>
              </a:rPr>
              <a:t> catering</a:t>
            </a:r>
            <a:r>
              <a:rPr lang="en-GB">
                <a:latin typeface="Calibri"/>
                <a:ea typeface="Calibri"/>
                <a:cs typeface="Times New Roman"/>
              </a:rPr>
              <a:t>.</a:t>
            </a:r>
            <a:endParaRPr lang="en-GB" noProof="0">
              <a:latin typeface="Calibri"/>
              <a:ea typeface="Calibri"/>
              <a:cs typeface="Times New Roman"/>
            </a:endParaRPr>
          </a:p>
          <a:p>
            <a:pPr lvl="1">
              <a:lnSpc>
                <a:spcPct val="107000"/>
              </a:lnSpc>
              <a:spcAft>
                <a:spcPts val="800"/>
              </a:spcAft>
              <a:tabLst>
                <a:tab pos="2118360" algn="l"/>
              </a:tabLst>
            </a:pPr>
            <a:r>
              <a:rPr lang="en-GB" noProof="0">
                <a:solidFill>
                  <a:srgbClr val="C00000"/>
                </a:solidFill>
                <a:latin typeface="Calibri"/>
                <a:ea typeface="Calibri"/>
                <a:cs typeface="Times New Roman"/>
              </a:rPr>
              <a:t>Waste and emissions: </a:t>
            </a:r>
            <a:r>
              <a:rPr lang="en-GB" noProof="0">
                <a:latin typeface="Calibri"/>
                <a:ea typeface="Calibri"/>
                <a:cs typeface="Times New Roman"/>
              </a:rPr>
              <a:t>disposal and recycling, equipment exhausts</a:t>
            </a:r>
            <a:r>
              <a:rPr lang="en-GB">
                <a:latin typeface="Calibri"/>
                <a:ea typeface="Calibri"/>
                <a:cs typeface="Times New Roman"/>
              </a:rPr>
              <a:t>.</a:t>
            </a:r>
            <a:endParaRPr lang="en-GB" noProof="0">
              <a:latin typeface="Calibri"/>
              <a:ea typeface="Calibri"/>
              <a:cs typeface="Times New Roman"/>
            </a:endParaRPr>
          </a:p>
          <a:p>
            <a:pPr lvl="1">
              <a:lnSpc>
                <a:spcPct val="107000"/>
              </a:lnSpc>
              <a:spcAft>
                <a:spcPts val="800"/>
              </a:spcAft>
              <a:tabLst>
                <a:tab pos="2118360" algn="l"/>
              </a:tabLst>
            </a:pPr>
            <a:r>
              <a:rPr lang="en-GB" noProof="0">
                <a:solidFill>
                  <a:srgbClr val="C00000"/>
                </a:solidFill>
                <a:latin typeface="Calibri"/>
                <a:ea typeface="Calibri"/>
                <a:cs typeface="Times New Roman"/>
              </a:rPr>
              <a:t>Water </a:t>
            </a:r>
            <a:r>
              <a:rPr lang="en-GB" noProof="0">
                <a:latin typeface="Calibri"/>
                <a:ea typeface="Calibri"/>
                <a:cs typeface="Times New Roman"/>
              </a:rPr>
              <a:t>consumption</a:t>
            </a:r>
            <a:r>
              <a:rPr lang="en-GB">
                <a:latin typeface="Calibri"/>
                <a:ea typeface="Calibri"/>
                <a:cs typeface="Times New Roman"/>
              </a:rPr>
              <a:t>.</a:t>
            </a:r>
            <a:endParaRPr lang="en-GB" noProof="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tabLst>
                <a:tab pos="2118360" algn="l"/>
              </a:tabLst>
            </a:pPr>
            <a:r>
              <a:rPr lang="en-GB" noProof="0">
                <a:solidFill>
                  <a:srgbClr val="C00000"/>
                </a:solidFill>
                <a:latin typeface="Calibri"/>
                <a:ea typeface="Calibri"/>
                <a:cs typeface="Times New Roman"/>
              </a:rPr>
              <a:t>Energy </a:t>
            </a:r>
            <a:r>
              <a:rPr lang="en-GB" noProof="0">
                <a:latin typeface="Calibri"/>
                <a:ea typeface="Calibri"/>
                <a:cs typeface="Times New Roman"/>
              </a:rPr>
              <a:t>consumption of buildings and equipment</a:t>
            </a:r>
            <a:r>
              <a:rPr lang="en-GB">
                <a:latin typeface="Calibri"/>
                <a:ea typeface="Calibri"/>
                <a:cs typeface="Times New Roman"/>
              </a:rPr>
              <a:t>.</a:t>
            </a:r>
            <a:endParaRPr lang="en-GB" noProof="0">
              <a:latin typeface="Calibri"/>
              <a:ea typeface="Calibri"/>
              <a:cs typeface="Times New Roman"/>
            </a:endParaRPr>
          </a:p>
          <a:p>
            <a:pPr lvl="1">
              <a:lnSpc>
                <a:spcPct val="107000"/>
              </a:lnSpc>
              <a:spcAft>
                <a:spcPts val="800"/>
              </a:spcAft>
              <a:tabLst>
                <a:tab pos="2118360" algn="l"/>
              </a:tabLst>
            </a:pPr>
            <a:r>
              <a:rPr lang="en-GB" noProof="0">
                <a:solidFill>
                  <a:srgbClr val="C00000"/>
                </a:solidFill>
                <a:latin typeface="Calibri"/>
                <a:ea typeface="Calibri"/>
                <a:cs typeface="Times New Roman"/>
              </a:rPr>
              <a:t>Travel </a:t>
            </a:r>
            <a:r>
              <a:rPr lang="en-GB" noProof="0">
                <a:latin typeface="Calibri"/>
                <a:ea typeface="Calibri"/>
                <a:cs typeface="Times New Roman"/>
              </a:rPr>
              <a:t>for research purposes</a:t>
            </a:r>
            <a:r>
              <a:rPr lang="en-GB">
                <a:latin typeface="Calibri"/>
                <a:ea typeface="Calibri"/>
                <a:cs typeface="Times New Roman"/>
              </a:rPr>
              <a:t>.</a:t>
            </a:r>
            <a:endParaRPr lang="en-GB" noProof="0">
              <a:latin typeface="Calibri"/>
              <a:ea typeface="Calibri"/>
              <a:cs typeface="Times New Roman"/>
            </a:endParaRPr>
          </a:p>
          <a:p>
            <a:endParaRPr lang="en-GB" noProof="0"/>
          </a:p>
        </p:txBody>
      </p:sp>
      <p:sp>
        <p:nvSpPr>
          <p:cNvPr id="5" name="Slide Number Placeholder 4">
            <a:extLst>
              <a:ext uri="{FF2B5EF4-FFF2-40B4-BE49-F238E27FC236}">
                <a16:creationId xmlns:a16="http://schemas.microsoft.com/office/drawing/2014/main" id="{E22CFEEF-CF9D-9952-64DA-03B3CCCB399C}"/>
              </a:ext>
            </a:extLst>
          </p:cNvPr>
          <p:cNvSpPr>
            <a:spLocks noGrp="1"/>
          </p:cNvSpPr>
          <p:nvPr>
            <p:ph type="sldNum" sz="quarter" idx="4"/>
          </p:nvPr>
        </p:nvSpPr>
        <p:spPr/>
        <p:txBody>
          <a:bodyPr/>
          <a:lstStyle/>
          <a:p>
            <a:fld id="{6998E55D-8E2A-4AFE-A61C-B5DBBB7761E7}" type="slidenum">
              <a:rPr lang="en-GB" noProof="0" smtClean="0"/>
              <a:pPr/>
              <a:t>26</a:t>
            </a:fld>
            <a:endParaRPr lang="en-GB" noProof="0"/>
          </a:p>
        </p:txBody>
      </p:sp>
    </p:spTree>
    <p:extLst>
      <p:ext uri="{BB962C8B-B14F-4D97-AF65-F5344CB8AC3E}">
        <p14:creationId xmlns:p14="http://schemas.microsoft.com/office/powerpoint/2010/main" val="4136267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a:xfrm>
            <a:off x="819538" y="522516"/>
            <a:ext cx="7938382" cy="1168172"/>
          </a:xfrm>
        </p:spPr>
        <p:txBody>
          <a:bodyPr/>
          <a:lstStyle/>
          <a:p>
            <a:r>
              <a:rPr lang="en-GB" noProof="0"/>
              <a:t>The 5Rs</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09378" y="2020372"/>
            <a:ext cx="10376782" cy="4255173"/>
          </a:xfrm>
        </p:spPr>
        <p:txBody>
          <a:bodyPr>
            <a:noAutofit/>
          </a:bodyPr>
          <a:lstStyle/>
          <a:p>
            <a:pPr>
              <a:lnSpc>
                <a:spcPct val="107000"/>
              </a:lnSpc>
              <a:spcAft>
                <a:spcPts val="800"/>
              </a:spcAft>
              <a:tabLst>
                <a:tab pos="2118360" algn="l"/>
              </a:tabLst>
            </a:pP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Refuse: </a:t>
            </a:r>
            <a:r>
              <a:rPr lang="en-GB" sz="2200" noProof="0">
                <a:effectLst/>
                <a:latin typeface="Calibri" panose="020F0502020204030204" pitchFamily="34" charset="0"/>
                <a:ea typeface="Calibri" panose="020F0502020204030204" pitchFamily="34" charset="0"/>
                <a:cs typeface="Times New Roman" panose="02020603050405020304" pitchFamily="18" charset="0"/>
              </a:rPr>
              <a:t>Do you really need it, or can it be shared or spare sourced from elsewhere? Do you need to travel, or can you work with in-country partners?</a:t>
            </a:r>
          </a:p>
          <a:p>
            <a:pPr>
              <a:lnSpc>
                <a:spcPct val="107000"/>
              </a:lnSpc>
              <a:spcAft>
                <a:spcPts val="800"/>
              </a:spcAft>
              <a:tabLst>
                <a:tab pos="2118360" algn="l"/>
              </a:tabLst>
            </a:pP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Reduce: </a:t>
            </a:r>
            <a:r>
              <a:rPr lang="en-GB" sz="2200" noProof="0">
                <a:effectLst/>
                <a:latin typeface="Calibri" panose="020F0502020204030204" pitchFamily="34" charset="0"/>
                <a:ea typeface="Calibri" panose="020F0502020204030204" pitchFamily="34" charset="0"/>
                <a:cs typeface="Times New Roman" panose="02020603050405020304" pitchFamily="18" charset="0"/>
              </a:rPr>
              <a:t>Can you reduce the use of hazardous chemicals? </a:t>
            </a:r>
            <a:r>
              <a:rPr lang="en-GB" sz="2200">
                <a:effectLst/>
                <a:latin typeface="Calibri" panose="020F0502020204030204" pitchFamily="34" charset="0"/>
                <a:ea typeface="Calibri" panose="020F0502020204030204" pitchFamily="34" charset="0"/>
                <a:cs typeface="Times New Roman" panose="02020603050405020304" pitchFamily="18" charset="0"/>
              </a:rPr>
              <a:t>Can you consolidate deliveries with a supplier, for fewer delivery journeys</a:t>
            </a:r>
            <a:r>
              <a:rPr lang="en-GB" sz="2200" noProof="0">
                <a:latin typeface="Calibri" panose="020F0502020204030204" pitchFamily="34" charset="0"/>
                <a:ea typeface="Calibri" panose="020F0502020204030204" pitchFamily="34" charset="0"/>
                <a:cs typeface="Times New Roman" panose="02020603050405020304" pitchFamily="18" charset="0"/>
              </a:rPr>
              <a:t>?</a:t>
            </a:r>
            <a:endParaRPr lang="en-GB" sz="2200" noProof="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118360" algn="l"/>
              </a:tabLst>
            </a:pP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Reuse/Repair: </a:t>
            </a:r>
            <a:r>
              <a:rPr lang="en-GB" sz="2200" noProof="0">
                <a:effectLst/>
                <a:latin typeface="Calibri" panose="020F0502020204030204" pitchFamily="34" charset="0"/>
                <a:ea typeface="Calibri" panose="020F0502020204030204" pitchFamily="34" charset="0"/>
                <a:cs typeface="Times New Roman" panose="02020603050405020304" pitchFamily="18" charset="0"/>
              </a:rPr>
              <a:t>Can it be used again? Right to repair. </a:t>
            </a:r>
          </a:p>
          <a:p>
            <a:pPr>
              <a:lnSpc>
                <a:spcPct val="107000"/>
              </a:lnSpc>
              <a:spcAft>
                <a:spcPts val="800"/>
              </a:spcAft>
              <a:tabLst>
                <a:tab pos="2118360" algn="l"/>
              </a:tabLst>
            </a:pP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Repurpose: </a:t>
            </a:r>
            <a:r>
              <a:rPr lang="en-GB" sz="2200" noProof="0">
                <a:effectLst/>
                <a:latin typeface="Calibri" panose="020F0502020204030204" pitchFamily="34" charset="0"/>
                <a:ea typeface="Calibri" panose="020F0502020204030204" pitchFamily="34" charset="0"/>
                <a:cs typeface="Times New Roman" panose="02020603050405020304" pitchFamily="18" charset="0"/>
              </a:rPr>
              <a:t>Can it be used for something else? </a:t>
            </a:r>
          </a:p>
          <a:p>
            <a:pPr>
              <a:lnSpc>
                <a:spcPct val="107000"/>
              </a:lnSpc>
              <a:spcAft>
                <a:spcPts val="800"/>
              </a:spcAft>
              <a:tabLst>
                <a:tab pos="2118360" algn="l"/>
              </a:tabLst>
            </a:pPr>
            <a:r>
              <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Recycle: </a:t>
            </a:r>
            <a:r>
              <a:rPr lang="en-GB" sz="2200" noProof="0">
                <a:effectLst/>
                <a:latin typeface="Calibri" panose="020F0502020204030204" pitchFamily="34" charset="0"/>
                <a:ea typeface="Calibri" panose="020F0502020204030204" pitchFamily="34" charset="0"/>
                <a:cs typeface="Times New Roman" panose="02020603050405020304" pitchFamily="18" charset="0"/>
              </a:rPr>
              <a:t>Is there an </a:t>
            </a:r>
            <a:r>
              <a:rPr lang="en-GB" sz="2200" noProof="0">
                <a:latin typeface="Calibri" panose="020F0502020204030204" pitchFamily="34" charset="0"/>
                <a:ea typeface="Calibri" panose="020F0502020204030204" pitchFamily="34" charset="0"/>
                <a:cs typeface="Times New Roman" panose="02020603050405020304" pitchFamily="18" charset="0"/>
              </a:rPr>
              <a:t>a</a:t>
            </a:r>
            <a:r>
              <a:rPr lang="en-GB" sz="2200" noProof="0">
                <a:effectLst/>
                <a:latin typeface="Calibri" panose="020F0502020204030204" pitchFamily="34" charset="0"/>
                <a:ea typeface="Calibri" panose="020F0502020204030204" pitchFamily="34" charset="0"/>
                <a:cs typeface="Times New Roman" panose="02020603050405020304" pitchFamily="18" charset="0"/>
              </a:rPr>
              <a:t>ppropriate waste stream</a:t>
            </a:r>
            <a:r>
              <a:rPr lang="en-GB" sz="2200" noProof="0">
                <a:latin typeface="Calibri" panose="020F0502020204030204" pitchFamily="34" charset="0"/>
                <a:ea typeface="Calibri" panose="020F0502020204030204" pitchFamily="34" charset="0"/>
                <a:cs typeface="Times New Roman" panose="02020603050405020304" pitchFamily="18" charset="0"/>
              </a:rPr>
              <a:t>? Do you</a:t>
            </a:r>
            <a:r>
              <a:rPr lang="en-GB" sz="2200" noProof="0">
                <a:effectLst/>
                <a:latin typeface="Calibri" panose="020F0502020204030204" pitchFamily="34" charset="0"/>
                <a:ea typeface="Calibri" panose="020F0502020204030204" pitchFamily="34" charset="0"/>
                <a:cs typeface="Times New Roman" panose="02020603050405020304" pitchFamily="18" charset="0"/>
              </a:rPr>
              <a:t> plan for end of use at point of purchase?</a:t>
            </a:r>
          </a:p>
        </p:txBody>
      </p:sp>
      <p:sp>
        <p:nvSpPr>
          <p:cNvPr id="3" name="Text Placeholder 2">
            <a:extLst>
              <a:ext uri="{FF2B5EF4-FFF2-40B4-BE49-F238E27FC236}">
                <a16:creationId xmlns:a16="http://schemas.microsoft.com/office/drawing/2014/main" id="{E59DE32B-1436-FC90-F347-551D48953FA0}"/>
              </a:ext>
            </a:extLst>
          </p:cNvPr>
          <p:cNvSpPr txBox="1">
            <a:spLocks/>
          </p:cNvSpPr>
          <p:nvPr/>
        </p:nvSpPr>
        <p:spPr>
          <a:xfrm>
            <a:off x="5868538" y="5676405"/>
            <a:ext cx="5388600" cy="874018"/>
          </a:xfrm>
          <a:prstGeom prst="rect">
            <a:avLst/>
          </a:prstGeom>
          <a:ln w="28575">
            <a:solidFill>
              <a:schemeClr val="accent3">
                <a:lumMod val="75000"/>
              </a:schemeClr>
            </a:solidFill>
            <a:prstDash val="sysDash"/>
          </a:ln>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000" noProof="0"/>
              <a:t>Did you know?</a:t>
            </a:r>
          </a:p>
          <a:p>
            <a:pPr marL="0" indent="0">
              <a:lnSpc>
                <a:spcPct val="100000"/>
              </a:lnSpc>
              <a:buNone/>
            </a:pPr>
            <a:r>
              <a:rPr lang="en-GB" sz="2000" noProof="0"/>
              <a:t>This is a hierarchy starting at the top, Refuse.</a:t>
            </a:r>
          </a:p>
        </p:txBody>
      </p:sp>
      <p:pic>
        <p:nvPicPr>
          <p:cNvPr id="5" name="Graphic 4">
            <a:extLst>
              <a:ext uri="{FF2B5EF4-FFF2-40B4-BE49-F238E27FC236}">
                <a16:creationId xmlns:a16="http://schemas.microsoft.com/office/drawing/2014/main" id="{5C6E6BBF-7855-CC94-E5D4-96A5E098469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537138" y="5915545"/>
            <a:ext cx="720000" cy="720000"/>
          </a:xfrm>
          <a:prstGeom prst="rect">
            <a:avLst/>
          </a:prstGeom>
        </p:spPr>
      </p:pic>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957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7CFFE-6ED9-5A97-5993-EDAFF5CC4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857321-2620-FBD2-B8D7-F255E6F9C2FF}"/>
              </a:ext>
            </a:extLst>
          </p:cNvPr>
          <p:cNvSpPr>
            <a:spLocks noGrp="1"/>
          </p:cNvSpPr>
          <p:nvPr>
            <p:ph type="title"/>
          </p:nvPr>
        </p:nvSpPr>
        <p:spPr/>
        <p:txBody>
          <a:bodyPr/>
          <a:lstStyle/>
          <a:p>
            <a:r>
              <a:rPr lang="en-GB" noProof="0"/>
              <a:t>Research Spaces</a:t>
            </a:r>
          </a:p>
        </p:txBody>
      </p:sp>
      <p:sp>
        <p:nvSpPr>
          <p:cNvPr id="7" name="Rectangle 6">
            <a:extLst>
              <a:ext uri="{FF2B5EF4-FFF2-40B4-BE49-F238E27FC236}">
                <a16:creationId xmlns:a16="http://schemas.microsoft.com/office/drawing/2014/main" id="{6773C1E4-0EB2-7206-6D4E-512466FDAEA0}"/>
              </a:ext>
            </a:extLst>
          </p:cNvPr>
          <p:cNvSpPr/>
          <p:nvPr/>
        </p:nvSpPr>
        <p:spPr>
          <a:xfrm>
            <a:off x="861499" y="1950978"/>
            <a:ext cx="3633715" cy="559810"/>
          </a:xfrm>
          <a:prstGeom prst="rect">
            <a:avLst/>
          </a:prstGeom>
          <a:solidFill>
            <a:srgbClr val="008375"/>
          </a:solidFill>
          <a:ln w="38100">
            <a:solidFill>
              <a:srgbClr val="0083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noProof="0">
                <a:solidFill>
                  <a:schemeClr val="bg2"/>
                </a:solidFill>
              </a:rPr>
              <a:t>Office</a:t>
            </a:r>
          </a:p>
        </p:txBody>
      </p:sp>
      <p:sp>
        <p:nvSpPr>
          <p:cNvPr id="6" name="Rectangle 5" descr="A photo of an office.">
            <a:extLst>
              <a:ext uri="{FF2B5EF4-FFF2-40B4-BE49-F238E27FC236}">
                <a16:creationId xmlns:a16="http://schemas.microsoft.com/office/drawing/2014/main" id="{F8038F41-C4FA-EDC8-B30C-E80F39403E37}"/>
              </a:ext>
            </a:extLst>
          </p:cNvPr>
          <p:cNvSpPr/>
          <p:nvPr/>
        </p:nvSpPr>
        <p:spPr>
          <a:xfrm>
            <a:off x="861499" y="2543286"/>
            <a:ext cx="3633715" cy="155696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a:solidFill>
              <a:srgbClr val="0083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noProof="0">
              <a:solidFill>
                <a:schemeClr val="bg2"/>
              </a:solidFill>
            </a:endParaRPr>
          </a:p>
        </p:txBody>
      </p:sp>
      <p:sp>
        <p:nvSpPr>
          <p:cNvPr id="8" name="Rectangle 7">
            <a:extLst>
              <a:ext uri="{FF2B5EF4-FFF2-40B4-BE49-F238E27FC236}">
                <a16:creationId xmlns:a16="http://schemas.microsoft.com/office/drawing/2014/main" id="{C7B7BEA5-7029-993B-DDEA-4A70819B7987}"/>
              </a:ext>
            </a:extLst>
          </p:cNvPr>
          <p:cNvSpPr/>
          <p:nvPr/>
        </p:nvSpPr>
        <p:spPr>
          <a:xfrm>
            <a:off x="861499" y="4287494"/>
            <a:ext cx="3633715" cy="581422"/>
          </a:xfrm>
          <a:prstGeom prst="rect">
            <a:avLst/>
          </a:prstGeom>
          <a:solidFill>
            <a:srgbClr val="006382"/>
          </a:solidFill>
          <a:ln w="38100">
            <a:solidFill>
              <a:srgbClr val="0063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noProof="0">
                <a:solidFill>
                  <a:schemeClr val="bg2"/>
                </a:solidFill>
              </a:rPr>
              <a:t>Lab/Studio</a:t>
            </a:r>
          </a:p>
        </p:txBody>
      </p:sp>
      <p:grpSp>
        <p:nvGrpSpPr>
          <p:cNvPr id="28" name="Group 27" descr="Photos of a scientific lab and a studio space.">
            <a:extLst>
              <a:ext uri="{FF2B5EF4-FFF2-40B4-BE49-F238E27FC236}">
                <a16:creationId xmlns:a16="http://schemas.microsoft.com/office/drawing/2014/main" id="{A0688686-D48A-56AD-7DD1-F475323C1352}"/>
              </a:ext>
            </a:extLst>
          </p:cNvPr>
          <p:cNvGrpSpPr/>
          <p:nvPr/>
        </p:nvGrpSpPr>
        <p:grpSpPr>
          <a:xfrm>
            <a:off x="861499" y="4890528"/>
            <a:ext cx="3633715" cy="1556966"/>
            <a:chOff x="861499" y="4890528"/>
            <a:chExt cx="3633715" cy="1556966"/>
          </a:xfrm>
        </p:grpSpPr>
        <p:pic>
          <p:nvPicPr>
            <p:cNvPr id="23" name="Picture 22" descr="A wooden pillar in a room&#10;&#10;AI-generated content may be incorrect.">
              <a:extLst>
                <a:ext uri="{FF2B5EF4-FFF2-40B4-BE49-F238E27FC236}">
                  <a16:creationId xmlns:a16="http://schemas.microsoft.com/office/drawing/2014/main" id="{42CABBE3-7914-D5D3-8DED-FA1900EE8D13}"/>
                </a:ext>
              </a:extLst>
            </p:cNvPr>
            <p:cNvPicPr>
              <a:picLocks noChangeAspect="1"/>
            </p:cNvPicPr>
            <p:nvPr/>
          </p:nvPicPr>
          <p:blipFill>
            <a:blip r:embed="rId4">
              <a:extLst>
                <a:ext uri="{28A0092B-C50C-407E-A947-70E740481C1C}">
                  <a14:useLocalDpi xmlns:a14="http://schemas.microsoft.com/office/drawing/2010/main" val="0"/>
                </a:ext>
              </a:extLst>
            </a:blip>
            <a:srcRect t="2328" r="47886"/>
            <a:stretch>
              <a:fillRect/>
            </a:stretch>
          </p:blipFill>
          <p:spPr>
            <a:xfrm>
              <a:off x="2678356" y="4902402"/>
              <a:ext cx="1816855" cy="1532307"/>
            </a:xfrm>
            <a:prstGeom prst="rect">
              <a:avLst/>
            </a:prstGeom>
          </p:spPr>
        </p:pic>
        <p:grpSp>
          <p:nvGrpSpPr>
            <p:cNvPr id="17" name="Group 16" descr="Photos of a science lab and a studio space.">
              <a:extLst>
                <a:ext uri="{FF2B5EF4-FFF2-40B4-BE49-F238E27FC236}">
                  <a16:creationId xmlns:a16="http://schemas.microsoft.com/office/drawing/2014/main" id="{FE05B8B0-4F74-9D90-E9F2-2A8CBBD1A5CB}"/>
                </a:ext>
              </a:extLst>
            </p:cNvPr>
            <p:cNvGrpSpPr/>
            <p:nvPr/>
          </p:nvGrpSpPr>
          <p:grpSpPr>
            <a:xfrm>
              <a:off x="861499" y="4890528"/>
              <a:ext cx="3633715" cy="1556966"/>
              <a:chOff x="861499" y="4890528"/>
              <a:chExt cx="3633715" cy="1556966"/>
            </a:xfrm>
          </p:grpSpPr>
          <p:pic>
            <p:nvPicPr>
              <p:cNvPr id="25" name="Picture 24">
                <a:extLst>
                  <a:ext uri="{FF2B5EF4-FFF2-40B4-BE49-F238E27FC236}">
                    <a16:creationId xmlns:a16="http://schemas.microsoft.com/office/drawing/2014/main" id="{3087B8B9-8C6A-E1F5-B4BF-EC41E5B1CD84}"/>
                  </a:ext>
                </a:extLst>
              </p:cNvPr>
              <p:cNvPicPr>
                <a:picLocks noChangeAspect="1"/>
              </p:cNvPicPr>
              <p:nvPr/>
            </p:nvPicPr>
            <p:blipFill>
              <a:blip r:embed="rId5"/>
              <a:srcRect b="9406"/>
              <a:stretch>
                <a:fillRect/>
              </a:stretch>
            </p:blipFill>
            <p:spPr>
              <a:xfrm>
                <a:off x="878989" y="4902403"/>
                <a:ext cx="1799367" cy="1532307"/>
              </a:xfrm>
              <a:prstGeom prst="rect">
                <a:avLst/>
              </a:prstGeom>
            </p:spPr>
          </p:pic>
          <p:sp>
            <p:nvSpPr>
              <p:cNvPr id="10" name="Rectangle 9">
                <a:extLst>
                  <a:ext uri="{FF2B5EF4-FFF2-40B4-BE49-F238E27FC236}">
                    <a16:creationId xmlns:a16="http://schemas.microsoft.com/office/drawing/2014/main" id="{E23E2DBB-8FA0-CCDE-2330-704065A015C0}"/>
                  </a:ext>
                  <a:ext uri="{C183D7F6-B498-43B3-948B-1728B52AA6E4}">
                    <adec:decorative xmlns:adec="http://schemas.microsoft.com/office/drawing/2017/decorative" val="1"/>
                  </a:ext>
                </a:extLst>
              </p:cNvPr>
              <p:cNvSpPr/>
              <p:nvPr/>
            </p:nvSpPr>
            <p:spPr>
              <a:xfrm>
                <a:off x="861499" y="4890528"/>
                <a:ext cx="3633715" cy="1556966"/>
              </a:xfrm>
              <a:prstGeom prst="rect">
                <a:avLst/>
              </a:prstGeom>
              <a:noFill/>
              <a:ln w="38100">
                <a:solidFill>
                  <a:srgbClr val="0063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noProof="0">
                  <a:solidFill>
                    <a:schemeClr val="bg2"/>
                  </a:solidFill>
                </a:endParaRPr>
              </a:p>
            </p:txBody>
          </p:sp>
          <p:cxnSp>
            <p:nvCxnSpPr>
              <p:cNvPr id="16" name="Straight Connector 15">
                <a:extLst>
                  <a:ext uri="{FF2B5EF4-FFF2-40B4-BE49-F238E27FC236}">
                    <a16:creationId xmlns:a16="http://schemas.microsoft.com/office/drawing/2014/main" id="{86BB473D-4690-6FC6-070E-5D1F3EA6AA3B}"/>
                  </a:ext>
                  <a:ext uri="{C183D7F6-B498-43B3-948B-1728B52AA6E4}">
                    <adec:decorative xmlns:adec="http://schemas.microsoft.com/office/drawing/2017/decorative" val="1"/>
                  </a:ext>
                </a:extLst>
              </p:cNvPr>
              <p:cNvCxnSpPr>
                <a:cxnSpLocks/>
                <a:stCxn id="10" idx="0"/>
                <a:endCxn id="10" idx="2"/>
              </p:cNvCxnSpPr>
              <p:nvPr/>
            </p:nvCxnSpPr>
            <p:spPr>
              <a:xfrm>
                <a:off x="2678357" y="4890528"/>
                <a:ext cx="0" cy="1556966"/>
              </a:xfrm>
              <a:prstGeom prst="line">
                <a:avLst/>
              </a:prstGeom>
              <a:ln w="57150">
                <a:solidFill>
                  <a:srgbClr val="006382"/>
                </a:solidFill>
              </a:ln>
            </p:spPr>
            <p:style>
              <a:lnRef idx="1">
                <a:schemeClr val="accent1"/>
              </a:lnRef>
              <a:fillRef idx="0">
                <a:schemeClr val="accent1"/>
              </a:fillRef>
              <a:effectRef idx="0">
                <a:schemeClr val="accent1"/>
              </a:effectRef>
              <a:fontRef idx="minor">
                <a:schemeClr val="tx1"/>
              </a:fontRef>
            </p:style>
          </p:cxnSp>
        </p:grpSp>
      </p:grpSp>
      <p:sp>
        <p:nvSpPr>
          <p:cNvPr id="9" name="Rectangle 8">
            <a:extLst>
              <a:ext uri="{FF2B5EF4-FFF2-40B4-BE49-F238E27FC236}">
                <a16:creationId xmlns:a16="http://schemas.microsoft.com/office/drawing/2014/main" id="{1B9CFF6B-3F28-8E3B-7525-97618B5CA3B0}"/>
              </a:ext>
            </a:extLst>
          </p:cNvPr>
          <p:cNvSpPr/>
          <p:nvPr/>
        </p:nvSpPr>
        <p:spPr>
          <a:xfrm>
            <a:off x="4706242" y="1950978"/>
            <a:ext cx="3633715" cy="559810"/>
          </a:xfrm>
          <a:prstGeom prst="rect">
            <a:avLst/>
          </a:prstGeom>
          <a:solidFill>
            <a:srgbClr val="324147"/>
          </a:solidFill>
          <a:ln w="38100">
            <a:solidFill>
              <a:srgbClr val="3241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noProof="0">
                <a:solidFill>
                  <a:schemeClr val="bg2"/>
                </a:solidFill>
              </a:rPr>
              <a:t>Field</a:t>
            </a:r>
          </a:p>
        </p:txBody>
      </p:sp>
      <p:grpSp>
        <p:nvGrpSpPr>
          <p:cNvPr id="19" name="Group 18" descr="Photos of the Lake District and the Imagination Lancaster's Future Mundane Caravan.">
            <a:extLst>
              <a:ext uri="{FF2B5EF4-FFF2-40B4-BE49-F238E27FC236}">
                <a16:creationId xmlns:a16="http://schemas.microsoft.com/office/drawing/2014/main" id="{2DF6BBCF-84A8-FB0D-6DCC-D2D27D769924}"/>
              </a:ext>
            </a:extLst>
          </p:cNvPr>
          <p:cNvGrpSpPr/>
          <p:nvPr/>
        </p:nvGrpSpPr>
        <p:grpSpPr>
          <a:xfrm>
            <a:off x="4706242" y="2532399"/>
            <a:ext cx="3648470" cy="1567190"/>
            <a:chOff x="4706242" y="2532399"/>
            <a:chExt cx="3648470" cy="1567190"/>
          </a:xfrm>
        </p:grpSpPr>
        <p:pic>
          <p:nvPicPr>
            <p:cNvPr id="18" name="Picture 17" descr="A trailer on the road&#10;&#10;AI-generated content may be incorrect.">
              <a:extLst>
                <a:ext uri="{FF2B5EF4-FFF2-40B4-BE49-F238E27FC236}">
                  <a16:creationId xmlns:a16="http://schemas.microsoft.com/office/drawing/2014/main" id="{2C0AC6FA-E7A3-35A2-0F3F-87899D2B5986}"/>
                </a:ext>
              </a:extLst>
            </p:cNvPr>
            <p:cNvPicPr>
              <a:picLocks noChangeAspect="1"/>
            </p:cNvPicPr>
            <p:nvPr/>
          </p:nvPicPr>
          <p:blipFill>
            <a:blip r:embed="rId6">
              <a:extLst>
                <a:ext uri="{28A0092B-C50C-407E-A947-70E740481C1C}">
                  <a14:useLocalDpi xmlns:a14="http://schemas.microsoft.com/office/drawing/2010/main" val="0"/>
                </a:ext>
              </a:extLst>
            </a:blip>
            <a:srcRect t="23941" b="37692"/>
            <a:stretch>
              <a:fillRect/>
            </a:stretch>
          </p:blipFill>
          <p:spPr>
            <a:xfrm>
              <a:off x="6541351" y="2543287"/>
              <a:ext cx="1813361" cy="1546080"/>
            </a:xfrm>
            <a:prstGeom prst="rect">
              <a:avLst/>
            </a:prstGeom>
          </p:spPr>
        </p:pic>
        <p:pic>
          <p:nvPicPr>
            <p:cNvPr id="26" name="Picture 25">
              <a:extLst>
                <a:ext uri="{FF2B5EF4-FFF2-40B4-BE49-F238E27FC236}">
                  <a16:creationId xmlns:a16="http://schemas.microsoft.com/office/drawing/2014/main" id="{A571B223-C920-B49D-EEE4-7EA6AEB4ED10}"/>
                </a:ext>
              </a:extLst>
            </p:cNvPr>
            <p:cNvPicPr>
              <a:picLocks noChangeAspect="1"/>
            </p:cNvPicPr>
            <p:nvPr/>
          </p:nvPicPr>
          <p:blipFill>
            <a:blip r:embed="rId7"/>
            <a:srcRect l="55047" t="12721" r="-279" b="-89"/>
            <a:stretch>
              <a:fillRect/>
            </a:stretch>
          </p:blipFill>
          <p:spPr>
            <a:xfrm>
              <a:off x="4720997" y="2532399"/>
              <a:ext cx="1803037" cy="1567190"/>
            </a:xfrm>
            <a:prstGeom prst="rect">
              <a:avLst/>
            </a:prstGeom>
          </p:spPr>
        </p:pic>
        <p:cxnSp>
          <p:nvCxnSpPr>
            <p:cNvPr id="15" name="Straight Connector 14">
              <a:extLst>
                <a:ext uri="{FF2B5EF4-FFF2-40B4-BE49-F238E27FC236}">
                  <a16:creationId xmlns:a16="http://schemas.microsoft.com/office/drawing/2014/main" id="{02548D30-3EB4-8BC9-3A15-3DECDE79D158}"/>
                </a:ext>
                <a:ext uri="{C183D7F6-B498-43B3-948B-1728B52AA6E4}">
                  <adec:decorative xmlns:adec="http://schemas.microsoft.com/office/drawing/2017/decorative" val="1"/>
                </a:ext>
              </a:extLst>
            </p:cNvPr>
            <p:cNvCxnSpPr>
              <a:cxnSpLocks/>
              <a:stCxn id="4" idx="0"/>
              <a:endCxn id="4" idx="2"/>
            </p:cNvCxnSpPr>
            <p:nvPr/>
          </p:nvCxnSpPr>
          <p:spPr>
            <a:xfrm>
              <a:off x="6523100" y="2544341"/>
              <a:ext cx="0" cy="1545025"/>
            </a:xfrm>
            <a:prstGeom prst="line">
              <a:avLst/>
            </a:prstGeom>
            <a:ln w="57150">
              <a:solidFill>
                <a:srgbClr val="32414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CCCF1E9-42F3-75CA-3313-AE5CA6EAE65A}"/>
                </a:ext>
                <a:ext uri="{C183D7F6-B498-43B3-948B-1728B52AA6E4}">
                  <adec:decorative xmlns:adec="http://schemas.microsoft.com/office/drawing/2017/decorative" val="1"/>
                </a:ext>
              </a:extLst>
            </p:cNvPr>
            <p:cNvSpPr/>
            <p:nvPr/>
          </p:nvSpPr>
          <p:spPr>
            <a:xfrm>
              <a:off x="4706242" y="2544341"/>
              <a:ext cx="3633715" cy="1545025"/>
            </a:xfrm>
            <a:prstGeom prst="rect">
              <a:avLst/>
            </a:prstGeom>
            <a:noFill/>
            <a:ln w="38100">
              <a:solidFill>
                <a:srgbClr val="3241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noProof="0">
                <a:solidFill>
                  <a:schemeClr val="bg2"/>
                </a:solidFill>
              </a:endParaRPr>
            </a:p>
          </p:txBody>
        </p:sp>
      </p:grpSp>
      <p:sp>
        <p:nvSpPr>
          <p:cNvPr id="3" name="Rectangle 2">
            <a:extLst>
              <a:ext uri="{FF2B5EF4-FFF2-40B4-BE49-F238E27FC236}">
                <a16:creationId xmlns:a16="http://schemas.microsoft.com/office/drawing/2014/main" id="{9D59D5F9-F374-A7D9-3BC5-8E32962A73C3}"/>
              </a:ext>
            </a:extLst>
          </p:cNvPr>
          <p:cNvSpPr/>
          <p:nvPr/>
        </p:nvSpPr>
        <p:spPr>
          <a:xfrm>
            <a:off x="4706242" y="4287495"/>
            <a:ext cx="3633715" cy="581422"/>
          </a:xfrm>
          <a:prstGeom prst="rect">
            <a:avLst/>
          </a:prstGeom>
          <a:solidFill>
            <a:srgbClr val="8A3E65"/>
          </a:solidFill>
          <a:ln w="38100">
            <a:solidFill>
              <a:srgbClr val="8A3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noProof="0">
                <a:solidFill>
                  <a:schemeClr val="bg2"/>
                </a:solidFill>
              </a:rPr>
              <a:t>Collaborations and Conferences</a:t>
            </a:r>
          </a:p>
        </p:txBody>
      </p:sp>
      <p:sp>
        <p:nvSpPr>
          <p:cNvPr id="13" name="Rectangle: Single Corner Rounded 12" descr="Photo of a conference venue.">
            <a:extLst>
              <a:ext uri="{FF2B5EF4-FFF2-40B4-BE49-F238E27FC236}">
                <a16:creationId xmlns:a16="http://schemas.microsoft.com/office/drawing/2014/main" id="{9D569825-C6B2-4C00-EE21-AD25453E98B2}"/>
              </a:ext>
            </a:extLst>
          </p:cNvPr>
          <p:cNvSpPr/>
          <p:nvPr/>
        </p:nvSpPr>
        <p:spPr>
          <a:xfrm flipV="1">
            <a:off x="4706242" y="4890528"/>
            <a:ext cx="3633715" cy="1556966"/>
          </a:xfrm>
          <a:prstGeom prst="round1Rect">
            <a:avLst/>
          </a:prstGeom>
          <a:blipFill dpi="0" rotWithShape="0">
            <a:blip r:embed="rId8"/>
            <a:srcRect/>
            <a:stretch>
              <a:fillRect t="-18304" b="-18304"/>
            </a:stretch>
          </a:blipFill>
          <a:ln w="38100">
            <a:solidFill>
              <a:srgbClr val="8A3E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noProof="0">
              <a:solidFill>
                <a:schemeClr val="bg2"/>
              </a:solidFill>
            </a:endParaRPr>
          </a:p>
        </p:txBody>
      </p:sp>
      <p:sp>
        <p:nvSpPr>
          <p:cNvPr id="11" name="Text Placeholder 2">
            <a:extLst>
              <a:ext uri="{FF2B5EF4-FFF2-40B4-BE49-F238E27FC236}">
                <a16:creationId xmlns:a16="http://schemas.microsoft.com/office/drawing/2014/main" id="{130A3F93-95E7-B8A2-E70E-FA5BE368761C}"/>
              </a:ext>
            </a:extLst>
          </p:cNvPr>
          <p:cNvSpPr txBox="1">
            <a:spLocks/>
          </p:cNvSpPr>
          <p:nvPr/>
        </p:nvSpPr>
        <p:spPr>
          <a:xfrm>
            <a:off x="8955056" y="4398745"/>
            <a:ext cx="2303493" cy="2059364"/>
          </a:xfrm>
          <a:prstGeom prst="rect">
            <a:avLst/>
          </a:prstGeom>
          <a:ln w="28575">
            <a:solidFill>
              <a:schemeClr val="accent3">
                <a:lumMod val="75000"/>
              </a:schemeClr>
            </a:solidFill>
            <a:prstDash val="sys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200" noProof="0"/>
              <a:t>Did you know? </a:t>
            </a:r>
          </a:p>
          <a:p>
            <a:pPr marL="0" indent="0">
              <a:lnSpc>
                <a:spcPct val="100000"/>
              </a:lnSpc>
              <a:buNone/>
            </a:pPr>
            <a:r>
              <a:rPr lang="en-GB" sz="2200"/>
              <a:t>Our campus is used as a living lab for real-world research.</a:t>
            </a:r>
            <a:endParaRPr lang="en-GB" sz="2200" noProof="0">
              <a:ea typeface="Calibri" panose="020F0502020204030204"/>
              <a:cs typeface="Calibri" panose="020F0502020204030204"/>
            </a:endParaRPr>
          </a:p>
        </p:txBody>
      </p:sp>
      <p:pic>
        <p:nvPicPr>
          <p:cNvPr id="12" name="Graphic 11">
            <a:extLst>
              <a:ext uri="{FF2B5EF4-FFF2-40B4-BE49-F238E27FC236}">
                <a16:creationId xmlns:a16="http://schemas.microsoft.com/office/drawing/2014/main" id="{78DC0DD5-CEAC-6AE1-3503-8E46A43CD88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0495051" y="5747832"/>
            <a:ext cx="720000" cy="720000"/>
          </a:xfrm>
          <a:prstGeom prst="rect">
            <a:avLst/>
          </a:prstGeom>
        </p:spPr>
      </p:pic>
      <p:sp>
        <p:nvSpPr>
          <p:cNvPr id="5" name="Slide Number Placeholder 4">
            <a:extLst>
              <a:ext uri="{FF2B5EF4-FFF2-40B4-BE49-F238E27FC236}">
                <a16:creationId xmlns:a16="http://schemas.microsoft.com/office/drawing/2014/main" id="{5AC12321-BF93-E72F-DAE4-36FA434B790B}"/>
              </a:ext>
            </a:extLst>
          </p:cNvPr>
          <p:cNvSpPr>
            <a:spLocks noGrp="1"/>
          </p:cNvSpPr>
          <p:nvPr>
            <p:ph type="sldNum" sz="quarter" idx="4"/>
          </p:nvPr>
        </p:nvSpPr>
        <p:spPr/>
        <p:txBody>
          <a:bodyPr/>
          <a:lstStyle/>
          <a:p>
            <a:fld id="{6998E55D-8E2A-4AFE-A61C-B5DBBB7761E7}" type="slidenum">
              <a:rPr lang="en-GB" noProof="0" smtClean="0"/>
              <a:pPr/>
              <a:t>28</a:t>
            </a:fld>
            <a:endParaRPr lang="en-GB" noProof="0"/>
          </a:p>
        </p:txBody>
      </p:sp>
    </p:spTree>
    <p:extLst>
      <p:ext uri="{BB962C8B-B14F-4D97-AF65-F5344CB8AC3E}">
        <p14:creationId xmlns:p14="http://schemas.microsoft.com/office/powerpoint/2010/main" val="540565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D5333-F149-A4EF-6714-22FB9A473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D847F-7AAB-E6E5-6C5F-00D0FDF15711}"/>
              </a:ext>
            </a:extLst>
          </p:cNvPr>
          <p:cNvSpPr>
            <a:spLocks noGrp="1"/>
          </p:cNvSpPr>
          <p:nvPr>
            <p:ph type="title"/>
          </p:nvPr>
        </p:nvSpPr>
        <p:spPr>
          <a:xfrm>
            <a:off x="819538" y="522516"/>
            <a:ext cx="7938382" cy="1168172"/>
          </a:xfrm>
        </p:spPr>
        <p:txBody>
          <a:bodyPr/>
          <a:lstStyle/>
          <a:p>
            <a:r>
              <a:rPr lang="en-GB" noProof="0">
                <a:latin typeface="Calibri"/>
                <a:ea typeface="Calibri"/>
                <a:cs typeface="Calibri"/>
              </a:rPr>
              <a:t>Accreditation of Research Spaces </a:t>
            </a:r>
            <a:r>
              <a:rPr lang="en-GB">
                <a:latin typeface="Calibri"/>
                <a:ea typeface="Calibri"/>
                <a:cs typeface="Calibri"/>
              </a:rPr>
              <a:t>(1)</a:t>
            </a:r>
            <a:endParaRPr lang="en-GB" noProof="0"/>
          </a:p>
        </p:txBody>
      </p:sp>
      <p:sp>
        <p:nvSpPr>
          <p:cNvPr id="9" name="Content Placeholder 2">
            <a:extLst>
              <a:ext uri="{FF2B5EF4-FFF2-40B4-BE49-F238E27FC236}">
                <a16:creationId xmlns:a16="http://schemas.microsoft.com/office/drawing/2014/main" id="{145ECFB5-E58C-FF4A-D13C-5A6CE9E44775}"/>
              </a:ext>
            </a:extLst>
          </p:cNvPr>
          <p:cNvSpPr>
            <a:spLocks noGrp="1"/>
          </p:cNvSpPr>
          <p:nvPr>
            <p:ph idx="1"/>
          </p:nvPr>
        </p:nvSpPr>
        <p:spPr>
          <a:xfrm>
            <a:off x="819538" y="1837810"/>
            <a:ext cx="11138782" cy="4255173"/>
          </a:xfrm>
        </p:spPr>
        <p:txBody>
          <a:bodyPr vert="horz" lIns="91440" tIns="45720" rIns="91440" bIns="45720" rtlCol="0" anchor="t">
            <a:noAutofit/>
          </a:bodyPr>
          <a:lstStyle/>
          <a:p>
            <a:pPr>
              <a:lnSpc>
                <a:spcPct val="150000"/>
              </a:lnSpc>
            </a:pPr>
            <a:r>
              <a:rPr lang="en-GB" sz="2400" noProof="0"/>
              <a:t>LEAF</a:t>
            </a:r>
            <a:r>
              <a:rPr lang="en-GB" sz="2400"/>
              <a:t>: wet labs (that meet the criteria)</a:t>
            </a:r>
            <a:endParaRPr lang="en-GB" sz="2400" u="sng" noProof="0">
              <a:ea typeface="Calibri"/>
              <a:cs typeface="Calibri"/>
            </a:endParaRPr>
          </a:p>
          <a:p>
            <a:pPr>
              <a:lnSpc>
                <a:spcPct val="150000"/>
              </a:lnSpc>
            </a:pPr>
            <a:r>
              <a:rPr lang="en-GB" sz="2400" noProof="0"/>
              <a:t>Green </a:t>
            </a:r>
            <a:r>
              <a:rPr lang="en-GB" sz="2400" err="1"/>
              <a:t>DiSC</a:t>
            </a:r>
            <a:r>
              <a:rPr lang="en-GB" sz="2400"/>
              <a:t>: for groups that use computation in their research</a:t>
            </a:r>
            <a:endParaRPr lang="en-GB" sz="2400" u="sng" noProof="0">
              <a:ea typeface="Calibri"/>
              <a:cs typeface="Calibri"/>
            </a:endParaRPr>
          </a:p>
          <a:p>
            <a:pPr lvl="0">
              <a:lnSpc>
                <a:spcPct val="150000"/>
              </a:lnSpc>
            </a:pPr>
            <a:r>
              <a:rPr lang="en-GB" sz="2400" noProof="0">
                <a:solidFill>
                  <a:schemeClr val="bg2">
                    <a:lumMod val="50000"/>
                  </a:schemeClr>
                </a:solidFill>
              </a:rPr>
              <a:t>Green Impact: have an alternative to LEAF </a:t>
            </a:r>
            <a:endParaRPr lang="en-GB" sz="2400" noProof="0">
              <a:solidFill>
                <a:schemeClr val="bg2">
                  <a:lumMod val="50000"/>
                </a:schemeClr>
              </a:solidFill>
              <a:ea typeface="Calibri"/>
              <a:cs typeface="Calibri"/>
            </a:endParaRPr>
          </a:p>
          <a:p>
            <a:pPr lvl="0">
              <a:lnSpc>
                <a:spcPct val="150000"/>
              </a:lnSpc>
            </a:pPr>
            <a:r>
              <a:rPr lang="en-GB" sz="2400" noProof="0">
                <a:solidFill>
                  <a:schemeClr val="bg2">
                    <a:lumMod val="50000"/>
                  </a:schemeClr>
                </a:solidFill>
              </a:rPr>
              <a:t>My Green Lab: alternative to LEAF</a:t>
            </a:r>
            <a:endParaRPr lang="en-GB" sz="2400" u="sng" noProof="0">
              <a:solidFill>
                <a:schemeClr val="bg2">
                  <a:lumMod val="50000"/>
                </a:schemeClr>
              </a:solidFill>
              <a:ea typeface="Calibri"/>
              <a:cs typeface="Calibri"/>
            </a:endParaRPr>
          </a:p>
          <a:p>
            <a:pPr>
              <a:lnSpc>
                <a:spcPct val="150000"/>
              </a:lnSpc>
            </a:pPr>
            <a:r>
              <a:rPr lang="en-GB" sz="2400" noProof="0">
                <a:solidFill>
                  <a:schemeClr val="bg2">
                    <a:lumMod val="50000"/>
                  </a:schemeClr>
                </a:solidFill>
              </a:rPr>
              <a:t>ISO standards</a:t>
            </a:r>
            <a:r>
              <a:rPr lang="en-GB" sz="2400">
                <a:solidFill>
                  <a:schemeClr val="bg2">
                    <a:lumMod val="50000"/>
                  </a:schemeClr>
                </a:solidFill>
              </a:rPr>
              <a:t>: </a:t>
            </a:r>
            <a:r>
              <a:rPr lang="en-GB" sz="2400">
                <a:solidFill>
                  <a:schemeClr val="bg2">
                    <a:lumMod val="50000"/>
                  </a:schemeClr>
                </a:solidFill>
                <a:cs typeface="Arial"/>
              </a:rPr>
              <a:t>ISO 14001 Environmental Management System (University operations)</a:t>
            </a:r>
            <a:endParaRPr lang="en-GB" sz="2400" u="sng" noProof="0">
              <a:solidFill>
                <a:schemeClr val="bg2">
                  <a:lumMod val="50000"/>
                </a:schemeClr>
              </a:solidFill>
              <a:ea typeface="Calibri"/>
              <a:cs typeface="Calibri"/>
            </a:endParaRPr>
          </a:p>
          <a:p>
            <a:pPr>
              <a:lnSpc>
                <a:spcPct val="150000"/>
              </a:lnSpc>
              <a:spcAft>
                <a:spcPts val="800"/>
              </a:spcAft>
              <a:tabLst>
                <a:tab pos="2118360" algn="l"/>
              </a:tabLst>
            </a:pPr>
            <a:endParaRPr lang="en-GB" sz="2400" noProof="0">
              <a:solidFill>
                <a:srgbClr val="C00000"/>
              </a:solidFill>
              <a:effectLst/>
              <a:ea typeface="Calibri" panose="020F0502020204030204" pitchFamily="34" charset="0"/>
              <a:cs typeface="Times New Roman" panose="02020603050405020304" pitchFamily="18" charset="0"/>
            </a:endParaRPr>
          </a:p>
          <a:p>
            <a:pPr marL="0" indent="0">
              <a:lnSpc>
                <a:spcPct val="150000"/>
              </a:lnSpc>
              <a:spcAft>
                <a:spcPts val="800"/>
              </a:spcAft>
              <a:buNone/>
            </a:pPr>
            <a:endParaRPr lang="en-GB" sz="2400" b="0" i="0" noProof="0">
              <a:solidFill>
                <a:srgbClr val="C00000"/>
              </a:solidFill>
              <a:effectLst/>
            </a:endParaRPr>
          </a:p>
        </p:txBody>
      </p:sp>
      <p:sp>
        <p:nvSpPr>
          <p:cNvPr id="6" name="Text Placeholder 2">
            <a:extLst>
              <a:ext uri="{FF2B5EF4-FFF2-40B4-BE49-F238E27FC236}">
                <a16:creationId xmlns:a16="http://schemas.microsoft.com/office/drawing/2014/main" id="{4D7EBA93-B905-B968-63D5-E4C34AC0CEC4}"/>
              </a:ext>
            </a:extLst>
          </p:cNvPr>
          <p:cNvSpPr txBox="1">
            <a:spLocks/>
          </p:cNvSpPr>
          <p:nvPr/>
        </p:nvSpPr>
        <p:spPr>
          <a:xfrm>
            <a:off x="6877049" y="5295900"/>
            <a:ext cx="4380087" cy="1254524"/>
          </a:xfrm>
          <a:prstGeom prst="rect">
            <a:avLst/>
          </a:prstGeom>
          <a:ln w="28575">
            <a:solidFill>
              <a:schemeClr val="accent3">
                <a:lumMod val="75000"/>
              </a:schemeClr>
            </a:solidFill>
            <a:prstDash val="sysDash"/>
          </a:ln>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200" noProof="0"/>
              <a:t>Did you know?</a:t>
            </a:r>
          </a:p>
          <a:p>
            <a:pPr marL="0" indent="0">
              <a:lnSpc>
                <a:spcPct val="100000"/>
              </a:lnSpc>
              <a:buNone/>
            </a:pPr>
            <a:r>
              <a:rPr lang="en-GB" sz="2200" noProof="0"/>
              <a:t>Some funding bodies require research labs to be accredited.</a:t>
            </a:r>
          </a:p>
        </p:txBody>
      </p:sp>
      <p:pic>
        <p:nvPicPr>
          <p:cNvPr id="7" name="Graphic 6">
            <a:extLst>
              <a:ext uri="{FF2B5EF4-FFF2-40B4-BE49-F238E27FC236}">
                <a16:creationId xmlns:a16="http://schemas.microsoft.com/office/drawing/2014/main" id="{DEAC5ED6-95B5-4667-DC37-8F5B1FBE6C7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0363234" y="5782905"/>
            <a:ext cx="720000" cy="720000"/>
          </a:xfrm>
          <a:prstGeom prst="rect">
            <a:avLst/>
          </a:prstGeom>
        </p:spPr>
      </p:pic>
      <p:sp>
        <p:nvSpPr>
          <p:cNvPr id="4" name="Slide Number Placeholder 3">
            <a:extLst>
              <a:ext uri="{FF2B5EF4-FFF2-40B4-BE49-F238E27FC236}">
                <a16:creationId xmlns:a16="http://schemas.microsoft.com/office/drawing/2014/main" id="{002428D2-27B0-9064-3310-E7545BD008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956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Learning Outcomes	</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19538" y="2313991"/>
            <a:ext cx="9472542" cy="3862971"/>
          </a:xfrm>
        </p:spPr>
        <p:txBody>
          <a:bodyPr>
            <a:normAutofit/>
          </a:bodyPr>
          <a:lstStyle/>
          <a:p>
            <a:pPr marL="0" indent="0">
              <a:lnSpc>
                <a:spcPct val="107000"/>
              </a:lnSpc>
              <a:spcAft>
                <a:spcPts val="800"/>
              </a:spcAft>
              <a:buNone/>
            </a:pPr>
            <a:r>
              <a:rPr lang="en-GB" sz="2400" noProof="0">
                <a:effectLst/>
                <a:latin typeface="Calibri" panose="020F0502020204030204" pitchFamily="34" charset="0"/>
                <a:ea typeface="Calibri" panose="020F0502020204030204" pitchFamily="34" charset="0"/>
                <a:cs typeface="Times New Roman" panose="02020603050405020304" pitchFamily="18" charset="0"/>
              </a:rPr>
              <a:t>This training has been designed to achieve three learning outcomes:</a:t>
            </a:r>
          </a:p>
          <a:p>
            <a:pPr marL="342900" lvl="0" indent="-342900">
              <a:lnSpc>
                <a:spcPct val="107000"/>
              </a:lnSpc>
              <a:buFont typeface="+mj-lt"/>
              <a:buAutoNum type="arabicPeriod"/>
            </a:pPr>
            <a:r>
              <a:rPr lang="en-GB" sz="2400" noProof="0">
                <a:effectLst/>
                <a:latin typeface="Calibri" panose="020F0502020204030204" pitchFamily="34" charset="0"/>
                <a:ea typeface="Calibri" panose="020F0502020204030204" pitchFamily="34" charset="0"/>
                <a:cs typeface="Calibri" panose="020F0502020204030204" pitchFamily="34" charset="0"/>
              </a:rPr>
              <a:t>Develop a broader understanding of </a:t>
            </a:r>
            <a:r>
              <a:rPr lang="en-GB" sz="2400" noProof="0">
                <a:solidFill>
                  <a:srgbClr val="C00000"/>
                </a:solidFill>
                <a:effectLst/>
                <a:latin typeface="Calibri" panose="020F0502020204030204" pitchFamily="34" charset="0"/>
                <a:ea typeface="Calibri" panose="020F0502020204030204" pitchFamily="34" charset="0"/>
                <a:cs typeface="Calibri" panose="020F0502020204030204" pitchFamily="34" charset="0"/>
              </a:rPr>
              <a:t>sustainability </a:t>
            </a:r>
            <a:r>
              <a:rPr lang="en-GB" sz="2400" noProof="0">
                <a:solidFill>
                  <a:srgbClr val="C00000"/>
                </a:solidFill>
                <a:latin typeface="Calibri" panose="020F0502020204030204" pitchFamily="34" charset="0"/>
                <a:ea typeface="Calibri" panose="020F0502020204030204" pitchFamily="34" charset="0"/>
                <a:cs typeface="Calibri" panose="020F0502020204030204" pitchFamily="34" charset="0"/>
              </a:rPr>
              <a:t>in research practice</a:t>
            </a:r>
            <a:endParaRPr lang="en-GB" sz="24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2400" noProof="0">
                <a:effectLst/>
                <a:latin typeface="Calibri" panose="020F0502020204030204" pitchFamily="34" charset="0"/>
                <a:ea typeface="Calibri" panose="020F0502020204030204" pitchFamily="34" charset="0"/>
                <a:cs typeface="Calibri" panose="020F0502020204030204" pitchFamily="34" charset="0"/>
              </a:rPr>
              <a:t>Identify and apply opportunities to </a:t>
            </a:r>
            <a:r>
              <a:rPr lang="en-GB" sz="2400" noProof="0">
                <a:solidFill>
                  <a:srgbClr val="C00000"/>
                </a:solidFill>
                <a:effectLst/>
                <a:latin typeface="Calibri" panose="020F0502020204030204" pitchFamily="34" charset="0"/>
                <a:ea typeface="Calibri" panose="020F0502020204030204" pitchFamily="34" charset="0"/>
                <a:cs typeface="Calibri" panose="020F0502020204030204" pitchFamily="34" charset="0"/>
              </a:rPr>
              <a:t>improve sustainable research practice</a:t>
            </a:r>
          </a:p>
          <a:p>
            <a:pPr marL="342900" lvl="0" indent="-342900">
              <a:lnSpc>
                <a:spcPct val="107000"/>
              </a:lnSpc>
              <a:buFont typeface="+mj-lt"/>
              <a:buAutoNum type="arabicPeriod"/>
            </a:pPr>
            <a:r>
              <a:rPr lang="en-GB" sz="2400" noProof="0">
                <a:latin typeface="Calibri" panose="020F0502020204030204" pitchFamily="34" charset="0"/>
                <a:ea typeface="Calibri" panose="020F0502020204030204" pitchFamily="34" charset="0"/>
                <a:cs typeface="Times New Roman" panose="02020603050405020304" pitchFamily="18" charset="0"/>
              </a:rPr>
              <a:t>Identify opportunities to </a:t>
            </a:r>
            <a:r>
              <a:rPr lang="en-GB" sz="2400" noProof="0">
                <a:solidFill>
                  <a:srgbClr val="C00000"/>
                </a:solidFill>
                <a:latin typeface="Calibri" panose="020F0502020204030204" pitchFamily="34" charset="0"/>
                <a:ea typeface="Calibri" panose="020F0502020204030204" pitchFamily="34" charset="0"/>
                <a:cs typeface="Times New Roman" panose="02020603050405020304" pitchFamily="18" charset="0"/>
              </a:rPr>
              <a:t>engage and</a:t>
            </a:r>
            <a:r>
              <a:rPr lang="en-GB" sz="24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advocate </a:t>
            </a:r>
            <a:r>
              <a:rPr lang="en-GB" sz="2400" noProof="0">
                <a:effectLst/>
                <a:latin typeface="Calibri" panose="020F0502020204030204" pitchFamily="34" charset="0"/>
                <a:ea typeface="Calibri" panose="020F0502020204030204" pitchFamily="34" charset="0"/>
                <a:cs typeface="Times New Roman" panose="02020603050405020304" pitchFamily="18" charset="0"/>
              </a:rPr>
              <a:t>for sustainable research practice in your context</a:t>
            </a:r>
            <a:endParaRPr lang="en-GB" sz="24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2400" b="0" i="0" noProof="0">
              <a:effectLst/>
            </a:endParaRPr>
          </a:p>
          <a:p>
            <a:pPr marL="0" indent="0">
              <a:buNone/>
            </a:pPr>
            <a:endParaRPr lang="en-GB" sz="2400" b="0" i="0" noProof="0">
              <a:solidFill>
                <a:srgbClr val="1D1D1D"/>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7" name="Audio 6">
            <a:hlinkClick r:id="" action="ppaction://media"/>
            <a:extLst>
              <a:ext uri="{FF2B5EF4-FFF2-40B4-BE49-F238E27FC236}">
                <a16:creationId xmlns:a16="http://schemas.microsoft.com/office/drawing/2014/main" id="{4F8D6662-05AC-4578-AC26-161BBFB485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79942732"/>
      </p:ext>
    </p:extLst>
  </p:cSld>
  <p:clrMapOvr>
    <a:masterClrMapping/>
  </p:clrMapOvr>
  <mc:AlternateContent xmlns:mc="http://schemas.openxmlformats.org/markup-compatibility/2006" xmlns:p14="http://schemas.microsoft.com/office/powerpoint/2010/main">
    <mc:Choice Requires="p14">
      <p:transition spd="slow" p14:dur="2000" advTm="26782"/>
    </mc:Choice>
    <mc:Fallback xmlns="">
      <p:transition spd="slow" advTm="26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CF64FC-D96D-AB28-20F3-239DE5049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63403-6A4C-C612-5B5A-08E3DA6C31C6}"/>
              </a:ext>
            </a:extLst>
          </p:cNvPr>
          <p:cNvSpPr>
            <a:spLocks noGrp="1"/>
          </p:cNvSpPr>
          <p:nvPr>
            <p:ph type="title"/>
          </p:nvPr>
        </p:nvSpPr>
        <p:spPr>
          <a:xfrm>
            <a:off x="819538" y="522516"/>
            <a:ext cx="7938382" cy="1168172"/>
          </a:xfrm>
        </p:spPr>
        <p:txBody>
          <a:bodyPr/>
          <a:lstStyle/>
          <a:p>
            <a:r>
              <a:rPr lang="en-GB" noProof="0">
                <a:latin typeface="Calibri"/>
                <a:ea typeface="Calibri"/>
                <a:cs typeface="Calibri"/>
              </a:rPr>
              <a:t>Accreditation of Research Spaces </a:t>
            </a:r>
            <a:r>
              <a:rPr lang="en-GB">
                <a:latin typeface="Calibri"/>
                <a:ea typeface="Calibri"/>
                <a:cs typeface="Calibri"/>
              </a:rPr>
              <a:t>(2)</a:t>
            </a:r>
            <a:endParaRPr lang="en-GB" noProof="0"/>
          </a:p>
        </p:txBody>
      </p:sp>
      <p:sp>
        <p:nvSpPr>
          <p:cNvPr id="9" name="Content Placeholder 2">
            <a:extLst>
              <a:ext uri="{FF2B5EF4-FFF2-40B4-BE49-F238E27FC236}">
                <a16:creationId xmlns:a16="http://schemas.microsoft.com/office/drawing/2014/main" id="{3DA3EA5B-724E-792F-1426-5B88C8051120}"/>
              </a:ext>
            </a:extLst>
          </p:cNvPr>
          <p:cNvSpPr>
            <a:spLocks noGrp="1"/>
          </p:cNvSpPr>
          <p:nvPr>
            <p:ph idx="1"/>
          </p:nvPr>
        </p:nvSpPr>
        <p:spPr>
          <a:xfrm>
            <a:off x="819538" y="1837810"/>
            <a:ext cx="10376782" cy="4255173"/>
          </a:xfrm>
        </p:spPr>
        <p:txBody>
          <a:bodyPr>
            <a:noAutofit/>
          </a:bodyPr>
          <a:lstStyle/>
          <a:p>
            <a:pPr lvl="0">
              <a:lnSpc>
                <a:spcPct val="150000"/>
              </a:lnSpc>
            </a:pPr>
            <a:r>
              <a:rPr lang="en-GB" sz="2400" noProof="0"/>
              <a:t>LEAF </a:t>
            </a:r>
            <a:r>
              <a:rPr lang="en-GB" sz="2000" u="sng" noProof="0" err="1">
                <a:hlinkClick r:id="rId3"/>
              </a:rPr>
              <a:t>LEAF</a:t>
            </a:r>
            <a:r>
              <a:rPr lang="en-GB" sz="2000" u="sng" noProof="0">
                <a:hlinkClick r:id="rId3"/>
              </a:rPr>
              <a:t> - Laboratory Efficiency Assessment Framework | Sustainable UCL</a:t>
            </a:r>
            <a:endParaRPr lang="en-GB" sz="2800" noProof="0"/>
          </a:p>
          <a:p>
            <a:pPr>
              <a:lnSpc>
                <a:spcPct val="150000"/>
              </a:lnSpc>
            </a:pPr>
            <a:r>
              <a:rPr lang="en-GB" sz="2400" noProof="0"/>
              <a:t>Green </a:t>
            </a:r>
            <a:r>
              <a:rPr lang="en-GB" sz="2400" noProof="0" err="1"/>
              <a:t>DiSC</a:t>
            </a:r>
            <a:r>
              <a:rPr lang="en-GB" sz="2400" noProof="0"/>
              <a:t> </a:t>
            </a:r>
            <a:r>
              <a:rPr lang="en-GB" sz="2000" u="sng" noProof="0">
                <a:hlinkClick r:id="rId4"/>
              </a:rPr>
              <a:t>Green </a:t>
            </a:r>
            <a:r>
              <a:rPr lang="en-GB" sz="2000" u="sng" noProof="0" err="1">
                <a:hlinkClick r:id="rId4"/>
              </a:rPr>
              <a:t>DiSC</a:t>
            </a:r>
            <a:r>
              <a:rPr lang="en-GB" sz="2000" u="sng" noProof="0">
                <a:hlinkClick r:id="rId4"/>
              </a:rPr>
              <a:t>: a Digital Sustainability Certification | Software Sustainability Institute</a:t>
            </a:r>
            <a:endParaRPr lang="en-GB" sz="2000" noProof="0"/>
          </a:p>
          <a:p>
            <a:pPr lvl="0">
              <a:lnSpc>
                <a:spcPct val="150000"/>
              </a:lnSpc>
            </a:pPr>
            <a:r>
              <a:rPr lang="en-GB" sz="2400" noProof="0"/>
              <a:t>Green Impact </a:t>
            </a:r>
            <a:r>
              <a:rPr lang="en-GB" sz="2000" noProof="0">
                <a:hlinkClick r:id="rId5"/>
              </a:rPr>
              <a:t>Green Impact | Students Organising for Sustainability</a:t>
            </a:r>
            <a:endParaRPr lang="en-GB" sz="2000" noProof="0"/>
          </a:p>
          <a:p>
            <a:pPr lvl="0">
              <a:lnSpc>
                <a:spcPct val="150000"/>
              </a:lnSpc>
            </a:pPr>
            <a:r>
              <a:rPr lang="en-GB" sz="2400" noProof="0"/>
              <a:t>My Green Lab </a:t>
            </a:r>
            <a:r>
              <a:rPr lang="en-GB" sz="2000" u="sng" noProof="0">
                <a:hlinkClick r:id="rId6"/>
              </a:rPr>
              <a:t>My Green Lab - My Green Lab</a:t>
            </a:r>
            <a:endParaRPr lang="en-GB" sz="2000" noProof="0"/>
          </a:p>
          <a:p>
            <a:pPr lvl="0">
              <a:lnSpc>
                <a:spcPct val="150000"/>
              </a:lnSpc>
            </a:pPr>
            <a:r>
              <a:rPr lang="en-GB" sz="2400" noProof="0"/>
              <a:t>ISO standards </a:t>
            </a:r>
            <a:r>
              <a:rPr lang="en-GB" sz="2000" u="sng" noProof="0">
                <a:hlinkClick r:id="rId7"/>
              </a:rPr>
              <a:t>ISO - International Organization for Standardization</a:t>
            </a:r>
            <a:endParaRPr lang="en-GB" sz="2000" noProof="0"/>
          </a:p>
          <a:p>
            <a:pPr>
              <a:lnSpc>
                <a:spcPct val="150000"/>
              </a:lnSpc>
              <a:spcAft>
                <a:spcPts val="800"/>
              </a:spcAft>
              <a:tabLst>
                <a:tab pos="2118360" algn="l"/>
              </a:tabLst>
            </a:pPr>
            <a:endParaRPr lang="en-GB" sz="24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spcAft>
                <a:spcPts val="800"/>
              </a:spcAft>
              <a:buNone/>
            </a:pPr>
            <a:endParaRPr lang="en-GB" sz="2400" b="0" i="0" noProof="0">
              <a:solidFill>
                <a:srgbClr val="C00000"/>
              </a:solidFill>
              <a:effectLst/>
            </a:endParaRPr>
          </a:p>
        </p:txBody>
      </p:sp>
      <p:sp>
        <p:nvSpPr>
          <p:cNvPr id="3" name="Text Placeholder 2">
            <a:extLst>
              <a:ext uri="{FF2B5EF4-FFF2-40B4-BE49-F238E27FC236}">
                <a16:creationId xmlns:a16="http://schemas.microsoft.com/office/drawing/2014/main" id="{367CF7DA-5BDB-C1A3-90B8-2920C349A419}"/>
              </a:ext>
            </a:extLst>
          </p:cNvPr>
          <p:cNvSpPr txBox="1">
            <a:spLocks/>
          </p:cNvSpPr>
          <p:nvPr/>
        </p:nvSpPr>
        <p:spPr>
          <a:xfrm>
            <a:off x="6516303" y="5343896"/>
            <a:ext cx="4740834" cy="1206528"/>
          </a:xfrm>
          <a:prstGeom prst="rect">
            <a:avLst/>
          </a:prstGeom>
          <a:ln w="28575">
            <a:solidFill>
              <a:schemeClr val="accent3">
                <a:lumMod val="75000"/>
              </a:schemeClr>
            </a:solidFill>
            <a:prstDash val="sysDash"/>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400" noProof="0"/>
              <a:t>Did you know?</a:t>
            </a:r>
          </a:p>
          <a:p>
            <a:pPr marL="0" indent="0">
              <a:lnSpc>
                <a:spcPct val="100000"/>
              </a:lnSpc>
              <a:buNone/>
            </a:pPr>
            <a:r>
              <a:rPr lang="en-GB" sz="2400" noProof="0"/>
              <a:t>Some funding bodies require research labs to be accredited.</a:t>
            </a:r>
          </a:p>
        </p:txBody>
      </p:sp>
      <p:pic>
        <p:nvPicPr>
          <p:cNvPr id="5" name="Graphic 4">
            <a:extLst>
              <a:ext uri="{FF2B5EF4-FFF2-40B4-BE49-F238E27FC236}">
                <a16:creationId xmlns:a16="http://schemas.microsoft.com/office/drawing/2014/main" id="{BB0B76AD-D5E9-3C9F-F50D-E4E938B8D26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0363234" y="5782905"/>
            <a:ext cx="720000" cy="720000"/>
          </a:xfrm>
          <a:prstGeom prst="rect">
            <a:avLst/>
          </a:prstGeom>
        </p:spPr>
      </p:pic>
      <p:sp>
        <p:nvSpPr>
          <p:cNvPr id="4" name="Slide Number Placeholder 3">
            <a:extLst>
              <a:ext uri="{FF2B5EF4-FFF2-40B4-BE49-F238E27FC236}">
                <a16:creationId xmlns:a16="http://schemas.microsoft.com/office/drawing/2014/main" id="{984C2CA4-D6A6-C828-95D7-D4F4B1CCEE9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825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909B1E-3566-B5A8-5040-2AF4BD395C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616D6C-0461-AD0C-6128-9DA25761A536}"/>
              </a:ext>
            </a:extLst>
          </p:cNvPr>
          <p:cNvSpPr>
            <a:spLocks noGrp="1"/>
          </p:cNvSpPr>
          <p:nvPr>
            <p:ph type="title"/>
          </p:nvPr>
        </p:nvSpPr>
        <p:spPr>
          <a:xfrm>
            <a:off x="819538" y="522516"/>
            <a:ext cx="7938382" cy="1168172"/>
          </a:xfrm>
        </p:spPr>
        <p:txBody>
          <a:bodyPr/>
          <a:lstStyle/>
          <a:p>
            <a:r>
              <a:rPr lang="en-GB" noProof="0"/>
              <a:t>Funder strategies and requirements</a:t>
            </a:r>
          </a:p>
        </p:txBody>
      </p:sp>
      <p:sp>
        <p:nvSpPr>
          <p:cNvPr id="9" name="Content Placeholder 2">
            <a:extLst>
              <a:ext uri="{FF2B5EF4-FFF2-40B4-BE49-F238E27FC236}">
                <a16:creationId xmlns:a16="http://schemas.microsoft.com/office/drawing/2014/main" id="{66BCF2B1-D244-0AC0-1B32-B7490876B79D}"/>
              </a:ext>
            </a:extLst>
          </p:cNvPr>
          <p:cNvSpPr>
            <a:spLocks noGrp="1"/>
          </p:cNvSpPr>
          <p:nvPr>
            <p:ph idx="1"/>
          </p:nvPr>
        </p:nvSpPr>
        <p:spPr>
          <a:xfrm>
            <a:off x="819538" y="1837810"/>
            <a:ext cx="10376782" cy="4620298"/>
          </a:xfrm>
        </p:spPr>
        <p:txBody>
          <a:bodyPr>
            <a:noAutofit/>
          </a:bodyPr>
          <a:lstStyle/>
          <a:p>
            <a:pPr marL="0" indent="0">
              <a:lnSpc>
                <a:spcPct val="100000"/>
              </a:lnSpc>
              <a:buNone/>
            </a:pPr>
            <a:r>
              <a:rPr lang="en-GB" sz="1600" b="1" noProof="0"/>
              <a:t>UKRI</a:t>
            </a:r>
          </a:p>
          <a:p>
            <a:pPr marL="0" lvl="0" indent="0">
              <a:lnSpc>
                <a:spcPct val="100000"/>
              </a:lnSpc>
              <a:spcBef>
                <a:spcPts val="0"/>
              </a:spcBef>
              <a:buClrTx/>
              <a:buNone/>
              <a:defRPr/>
            </a:pPr>
            <a:r>
              <a:rPr lang="en-GB" sz="1600" noProof="0">
                <a:hlinkClick r:id="rId3"/>
              </a:rPr>
              <a:t>Environmental sustainability – UKRI</a:t>
            </a:r>
            <a:endParaRPr lang="en-GB" sz="1600" noProof="0"/>
          </a:p>
          <a:p>
            <a:pPr marL="0" lvl="0" indent="0">
              <a:lnSpc>
                <a:spcPct val="100000"/>
              </a:lnSpc>
              <a:spcBef>
                <a:spcPts val="0"/>
              </a:spcBef>
              <a:buClrTx/>
              <a:buNone/>
              <a:defRPr/>
            </a:pPr>
            <a:endParaRPr lang="en-GB" sz="1600" noProof="0"/>
          </a:p>
          <a:p>
            <a:pPr marL="0" lvl="0" indent="0">
              <a:lnSpc>
                <a:spcPct val="100000"/>
              </a:lnSpc>
              <a:spcBef>
                <a:spcPts val="0"/>
              </a:spcBef>
              <a:buClrTx/>
              <a:buNone/>
              <a:defRPr/>
            </a:pPr>
            <a:r>
              <a:rPr lang="en-GB" sz="1600" b="1" noProof="0" err="1"/>
              <a:t>Wellcome</a:t>
            </a:r>
            <a:endParaRPr lang="en-GB" sz="1600" b="1" noProof="0">
              <a:hlinkClick r:id="rId4"/>
            </a:endParaRPr>
          </a:p>
          <a:p>
            <a:pPr marL="0" lvl="0" indent="0">
              <a:lnSpc>
                <a:spcPct val="100000"/>
              </a:lnSpc>
              <a:spcBef>
                <a:spcPts val="0"/>
              </a:spcBef>
              <a:buClrTx/>
              <a:buNone/>
              <a:defRPr/>
            </a:pPr>
            <a:r>
              <a:rPr lang="en-GB" sz="1600" noProof="0">
                <a:hlinkClick r:id="rId4"/>
              </a:rPr>
              <a:t>Environmental sustainability funding policy - Funding Guidance | </a:t>
            </a:r>
            <a:r>
              <a:rPr lang="en-GB" sz="1600" noProof="0" err="1">
                <a:hlinkClick r:id="rId4"/>
              </a:rPr>
              <a:t>Wellcome</a:t>
            </a:r>
            <a:endParaRPr lang="en-GB" sz="1600" noProof="0"/>
          </a:p>
          <a:p>
            <a:pPr marL="0" lvl="0" indent="0">
              <a:lnSpc>
                <a:spcPct val="100000"/>
              </a:lnSpc>
              <a:spcBef>
                <a:spcPts val="0"/>
              </a:spcBef>
              <a:buClrTx/>
              <a:buNone/>
              <a:defRPr/>
            </a:pPr>
            <a:endParaRPr lang="en-GB" sz="1600" noProof="0"/>
          </a:p>
          <a:p>
            <a:pPr marL="0" lvl="0" indent="0">
              <a:lnSpc>
                <a:spcPct val="100000"/>
              </a:lnSpc>
              <a:spcBef>
                <a:spcPts val="0"/>
              </a:spcBef>
              <a:buClrTx/>
              <a:buNone/>
              <a:defRPr/>
            </a:pPr>
            <a:r>
              <a:rPr lang="en-GB" sz="1600" noProof="0"/>
              <a:t>“Laboratories should achieve the minimum level of accreditation offered by LEAF, My Green Lab or equivalent by the end of 2025.” (a higher level of accreditation will be expected in the future)</a:t>
            </a:r>
          </a:p>
          <a:p>
            <a:pPr marL="0" lvl="0" indent="0">
              <a:lnSpc>
                <a:spcPct val="100000"/>
              </a:lnSpc>
              <a:spcBef>
                <a:spcPts val="0"/>
              </a:spcBef>
              <a:buClrTx/>
              <a:buNone/>
              <a:defRPr/>
            </a:pPr>
            <a:r>
              <a:rPr lang="en-GB" sz="1600" noProof="0"/>
              <a:t>“Desk, field, clinical, and other researchers: should use a tool appropriate to their setting to assess the environmental impact of their work and to track their efforts to reduce it.”</a:t>
            </a:r>
          </a:p>
          <a:p>
            <a:pPr marL="0" lvl="0" indent="0">
              <a:lnSpc>
                <a:spcPct val="100000"/>
              </a:lnSpc>
              <a:spcBef>
                <a:spcPts val="0"/>
              </a:spcBef>
              <a:buClrTx/>
              <a:buNone/>
              <a:defRPr/>
            </a:pPr>
            <a:endParaRPr lang="en-GB" sz="1600" noProof="0"/>
          </a:p>
          <a:p>
            <a:pPr marL="0" lvl="0" indent="0">
              <a:lnSpc>
                <a:spcPct val="100000"/>
              </a:lnSpc>
              <a:spcBef>
                <a:spcPts val="0"/>
              </a:spcBef>
              <a:buClrTx/>
              <a:buNone/>
              <a:defRPr/>
            </a:pPr>
            <a:r>
              <a:rPr lang="en-GB" sz="1600" b="1" noProof="0"/>
              <a:t>Cancer Research UK</a:t>
            </a:r>
            <a:endParaRPr lang="en-GB" sz="1600" b="1" noProof="0">
              <a:hlinkClick r:id="rId4"/>
            </a:endParaRPr>
          </a:p>
          <a:p>
            <a:pPr marL="0" indent="0">
              <a:lnSpc>
                <a:spcPct val="100000"/>
              </a:lnSpc>
              <a:spcBef>
                <a:spcPts val="0"/>
              </a:spcBef>
              <a:buNone/>
            </a:pPr>
            <a:r>
              <a:rPr lang="en-GB" sz="1600" noProof="0">
                <a:hlinkClick r:id="rId5"/>
              </a:rPr>
              <a:t>Environmental sustainability in research | Cancer Research UK</a:t>
            </a:r>
            <a:endParaRPr lang="en-GB" sz="16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pPr>
            <a:r>
              <a:rPr lang="en-GB" sz="1600" noProof="0"/>
              <a:t>“hold the Laboratory Efficiency Assessment Framework (</a:t>
            </a:r>
            <a:r>
              <a:rPr lang="en-GB" sz="1600" noProof="0">
                <a:hlinkClick r:id="rId6"/>
              </a:rPr>
              <a:t>LEAF</a:t>
            </a:r>
            <a:r>
              <a:rPr lang="en-GB" sz="1600" noProof="0"/>
              <a:t>) or </a:t>
            </a:r>
            <a:r>
              <a:rPr lang="en-GB" sz="1600" noProof="0">
                <a:hlinkClick r:id="rId7"/>
              </a:rPr>
              <a:t>My Green Lab</a:t>
            </a:r>
            <a:r>
              <a:rPr lang="en-GB" sz="1600" noProof="0"/>
              <a:t> Certification at the Silver level, or an </a:t>
            </a:r>
            <a:r>
              <a:rPr lang="en-GB" sz="1600" noProof="0">
                <a:hlinkClick r:id="rId8"/>
              </a:rPr>
              <a:t>equivalent scheme</a:t>
            </a:r>
            <a:r>
              <a:rPr lang="en-GB" sz="1600" noProof="0"/>
              <a:t> for their research group(s) at the time of submission”</a:t>
            </a:r>
          </a:p>
          <a:p>
            <a:pPr marL="0" indent="0">
              <a:lnSpc>
                <a:spcPct val="100000"/>
              </a:lnSpc>
              <a:spcAft>
                <a:spcPts val="800"/>
              </a:spcAft>
              <a:buNone/>
            </a:pPr>
            <a:r>
              <a:rPr lang="en-GB" sz="1600"/>
              <a:t>Checked July 2025</a:t>
            </a:r>
            <a:endParaRPr lang="en-GB" sz="1600" b="0" i="0">
              <a:effectLst/>
            </a:endParaRPr>
          </a:p>
        </p:txBody>
      </p:sp>
      <p:sp>
        <p:nvSpPr>
          <p:cNvPr id="4" name="Slide Number Placeholder 3">
            <a:extLst>
              <a:ext uri="{FF2B5EF4-FFF2-40B4-BE49-F238E27FC236}">
                <a16:creationId xmlns:a16="http://schemas.microsoft.com/office/drawing/2014/main" id="{2344717C-0F13-FACC-D082-3C5CA5C31C2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507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5E4C94-7955-0318-415C-1D8AE2ED3E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6EFCA6-DF6A-B3B5-2993-748F2BF14FE3}"/>
              </a:ext>
            </a:extLst>
          </p:cNvPr>
          <p:cNvSpPr>
            <a:spLocks noGrp="1"/>
          </p:cNvSpPr>
          <p:nvPr>
            <p:ph type="title"/>
          </p:nvPr>
        </p:nvSpPr>
        <p:spPr>
          <a:xfrm>
            <a:off x="819538" y="522516"/>
            <a:ext cx="7938382" cy="1168172"/>
          </a:xfrm>
        </p:spPr>
        <p:txBody>
          <a:bodyPr/>
          <a:lstStyle/>
          <a:p>
            <a:r>
              <a:rPr lang="en-GB" noProof="0"/>
              <a:t>Sharing Research Equipment</a:t>
            </a:r>
          </a:p>
        </p:txBody>
      </p:sp>
      <p:sp>
        <p:nvSpPr>
          <p:cNvPr id="9" name="Content Placeholder 2">
            <a:extLst>
              <a:ext uri="{FF2B5EF4-FFF2-40B4-BE49-F238E27FC236}">
                <a16:creationId xmlns:a16="http://schemas.microsoft.com/office/drawing/2014/main" id="{0E14D107-6083-9C76-412E-9F2939444747}"/>
              </a:ext>
            </a:extLst>
          </p:cNvPr>
          <p:cNvSpPr>
            <a:spLocks noGrp="1"/>
          </p:cNvSpPr>
          <p:nvPr>
            <p:ph idx="1"/>
          </p:nvPr>
        </p:nvSpPr>
        <p:spPr>
          <a:xfrm>
            <a:off x="809378" y="1943100"/>
            <a:ext cx="10376782" cy="4332445"/>
          </a:xfrm>
        </p:spPr>
        <p:txBody>
          <a:bodyPr vert="horz" lIns="91440" tIns="45720" rIns="91440" bIns="45720" rtlCol="0" anchor="t">
            <a:noAutofit/>
          </a:bodyPr>
          <a:lstStyle/>
          <a:p>
            <a:pPr marL="0" indent="0">
              <a:buNone/>
            </a:pPr>
            <a:r>
              <a:rPr lang="en-GB" sz="2000"/>
              <a:t>Lancaster University</a:t>
            </a:r>
          </a:p>
          <a:p>
            <a:pPr marL="171450" indent="-171450"/>
            <a:r>
              <a:rPr lang="en-GB" sz="2000"/>
              <a:t>High End Computing (HEC) </a:t>
            </a:r>
            <a:r>
              <a:rPr lang="en-GB" sz="2000">
                <a:hlinkClick r:id="rId3"/>
              </a:rPr>
              <a:t>High End Computing | ASK - Lancaster University</a:t>
            </a:r>
            <a:endParaRPr lang="en-GB" sz="2000"/>
          </a:p>
          <a:p>
            <a:pPr marL="171450" indent="-171450"/>
            <a:r>
              <a:rPr lang="en-GB" sz="2000"/>
              <a:t>Data Immersion Suite </a:t>
            </a:r>
            <a:r>
              <a:rPr lang="en-GB" sz="2000">
                <a:hlinkClick r:id="rId4"/>
              </a:rPr>
              <a:t>Data Immersion Suite | ASK - Lancaster University</a:t>
            </a:r>
            <a:endParaRPr lang="en-GB" sz="2000"/>
          </a:p>
          <a:p>
            <a:pPr marL="171450" indent="-171450"/>
            <a:r>
              <a:rPr lang="en-GB" sz="2000"/>
              <a:t>Science and Technology </a:t>
            </a:r>
            <a:r>
              <a:rPr lang="en-GB" sz="2000">
                <a:hlinkClick r:id="rId5"/>
              </a:rPr>
              <a:t>Research Facilities - Lancaster University</a:t>
            </a:r>
            <a:endParaRPr lang="en-GB" sz="2000"/>
          </a:p>
          <a:p>
            <a:pPr marL="0" indent="0">
              <a:buNone/>
            </a:pPr>
            <a:endParaRPr lang="en-GB" sz="2000" noProof="0"/>
          </a:p>
          <a:p>
            <a:pPr marL="0" indent="0">
              <a:buNone/>
            </a:pPr>
            <a:r>
              <a:rPr lang="en-GB" sz="2000" noProof="0"/>
              <a:t>Examples of institutes, facilities and equipment partnerships:</a:t>
            </a:r>
            <a:endParaRPr lang="en-GB" sz="2000" noProof="0">
              <a:ea typeface="Calibri"/>
              <a:cs typeface="Calibri"/>
            </a:endParaRPr>
          </a:p>
          <a:p>
            <a:pPr lvl="0"/>
            <a:r>
              <a:rPr lang="en-GB" sz="2000" noProof="0"/>
              <a:t>EPSRC </a:t>
            </a:r>
            <a:r>
              <a:rPr lang="en-GB" sz="2000" u="sng" noProof="0">
                <a:hlinkClick r:id="rId6"/>
              </a:rPr>
              <a:t>Find an EPSRC facility or resource – UKRI</a:t>
            </a:r>
            <a:endParaRPr lang="en-GB" sz="2000" noProof="0"/>
          </a:p>
          <a:p>
            <a:pPr lvl="0"/>
            <a:r>
              <a:rPr lang="en-GB" sz="2000" noProof="0"/>
              <a:t>ITSS </a:t>
            </a:r>
            <a:r>
              <a:rPr lang="en-GB" sz="2000" u="sng" noProof="0">
                <a:hlinkClick r:id="rId7"/>
              </a:rPr>
              <a:t>Showcase - UK ITSS</a:t>
            </a:r>
            <a:endParaRPr lang="en-GB" sz="2000" noProof="0"/>
          </a:p>
          <a:p>
            <a:pPr lvl="0"/>
            <a:r>
              <a:rPr lang="en-GB" sz="2000" noProof="0"/>
              <a:t>N8 </a:t>
            </a:r>
            <a:r>
              <a:rPr lang="en-GB" sz="2000" u="sng" noProof="0">
                <a:hlinkClick r:id="rId8"/>
              </a:rPr>
              <a:t>N8 Research Partnership</a:t>
            </a:r>
            <a:r>
              <a:rPr lang="en-GB" sz="2000" noProof="0"/>
              <a:t>, </a:t>
            </a:r>
            <a:r>
              <a:rPr lang="en-GB" sz="2000" u="sng" noProof="0">
                <a:hlinkClick r:id="rId9"/>
              </a:rPr>
              <a:t>N8 Equipment</a:t>
            </a:r>
            <a:endParaRPr lang="en-GB" sz="2000" noProof="0"/>
          </a:p>
          <a:p>
            <a:r>
              <a:rPr lang="en-GB" sz="2000" noProof="0"/>
              <a:t>Henry Royce </a:t>
            </a:r>
            <a:r>
              <a:rPr lang="en-GB" sz="2000" u="sng" noProof="0">
                <a:hlinkClick r:id="rId10"/>
              </a:rPr>
              <a:t>Home - Henry Royce Institute</a:t>
            </a:r>
            <a:endParaRPr lang="en-GB" sz="20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2000" b="0" i="0" noProof="0">
              <a:solidFill>
                <a:srgbClr val="C00000"/>
              </a:solidFill>
              <a:effectLst/>
            </a:endParaRPr>
          </a:p>
        </p:txBody>
      </p:sp>
      <p:sp>
        <p:nvSpPr>
          <p:cNvPr id="4" name="Slide Number Placeholder 3">
            <a:extLst>
              <a:ext uri="{FF2B5EF4-FFF2-40B4-BE49-F238E27FC236}">
                <a16:creationId xmlns:a16="http://schemas.microsoft.com/office/drawing/2014/main" id="{8908253A-3054-1B76-9E13-E36FD200A72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331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7220DD-5BE3-2F32-C118-8FB2CF8B4AB1}"/>
              </a:ext>
            </a:extLst>
          </p:cNvPr>
          <p:cNvSpPr>
            <a:spLocks noGrp="1"/>
          </p:cNvSpPr>
          <p:nvPr>
            <p:ph type="title"/>
          </p:nvPr>
        </p:nvSpPr>
        <p:spPr>
          <a:xfrm>
            <a:off x="469768" y="497532"/>
            <a:ext cx="10641665" cy="1218139"/>
          </a:xfrm>
        </p:spPr>
        <p:txBody>
          <a:bodyPr vert="horz" lIns="91440" tIns="45720" rIns="91440" bIns="45720" rtlCol="0" anchor="b">
            <a:normAutofit/>
          </a:bodyPr>
          <a:lstStyle/>
          <a:p>
            <a:r>
              <a:rPr lang="en-GB" sz="2800">
                <a:latin typeface="Calibri"/>
                <a:ea typeface="Calibri"/>
                <a:cs typeface="Calibri"/>
              </a:rPr>
              <a:t>“Ten simple rules to make your research more sustainable”</a:t>
            </a:r>
          </a:p>
        </p:txBody>
      </p:sp>
      <p:sp>
        <p:nvSpPr>
          <p:cNvPr id="4" name="Content Placeholder 3">
            <a:extLst>
              <a:ext uri="{FF2B5EF4-FFF2-40B4-BE49-F238E27FC236}">
                <a16:creationId xmlns:a16="http://schemas.microsoft.com/office/drawing/2014/main" id="{A4935218-0CCC-769C-4261-1EA14F11F037}"/>
              </a:ext>
            </a:extLst>
          </p:cNvPr>
          <p:cNvSpPr>
            <a:spLocks noGrp="1"/>
          </p:cNvSpPr>
          <p:nvPr>
            <p:ph idx="1"/>
          </p:nvPr>
        </p:nvSpPr>
        <p:spPr>
          <a:xfrm>
            <a:off x="349624" y="2313991"/>
            <a:ext cx="5435355" cy="3862971"/>
          </a:xfrm>
        </p:spPr>
        <p:txBody>
          <a:bodyPr>
            <a:normAutofit/>
          </a:bodyPr>
          <a:lstStyle/>
          <a:p>
            <a:r>
              <a:rPr lang="en-GB" sz="2400"/>
              <a:t>Rule 1: Cherry-picking </a:t>
            </a:r>
            <a:r>
              <a:rPr lang="en-GB" sz="2400" b="1"/>
              <a:t>is</a:t>
            </a:r>
            <a:r>
              <a:rPr lang="en-GB" sz="2400"/>
              <a:t> allowed</a:t>
            </a:r>
          </a:p>
          <a:p>
            <a:r>
              <a:rPr lang="en-GB" sz="2400"/>
              <a:t>Rule 2: Be informed</a:t>
            </a:r>
          </a:p>
          <a:p>
            <a:r>
              <a:rPr lang="en-GB" sz="2400"/>
              <a:t>Rule 3: Prefer train over plane</a:t>
            </a:r>
          </a:p>
          <a:p>
            <a:r>
              <a:rPr lang="en-GB" sz="2400"/>
              <a:t>Rule 4: Take advantage of remote participation</a:t>
            </a:r>
          </a:p>
          <a:p>
            <a:r>
              <a:rPr lang="en-GB" sz="2400"/>
              <a:t>Rule 5: Work collectively and reproducibly</a:t>
            </a:r>
          </a:p>
          <a:p>
            <a:endParaRPr lang="en-GB" sz="2400"/>
          </a:p>
        </p:txBody>
      </p:sp>
      <p:sp>
        <p:nvSpPr>
          <p:cNvPr id="5" name="Content Placeholder 4">
            <a:extLst>
              <a:ext uri="{FF2B5EF4-FFF2-40B4-BE49-F238E27FC236}">
                <a16:creationId xmlns:a16="http://schemas.microsoft.com/office/drawing/2014/main" id="{1BE83EFC-2A07-67E3-0353-6FA39F7A2230}"/>
              </a:ext>
            </a:extLst>
          </p:cNvPr>
          <p:cNvSpPr>
            <a:spLocks noGrp="1"/>
          </p:cNvSpPr>
          <p:nvPr>
            <p:ph idx="10"/>
          </p:nvPr>
        </p:nvSpPr>
        <p:spPr>
          <a:xfrm>
            <a:off x="5576047" y="2317095"/>
            <a:ext cx="6338047" cy="3862971"/>
          </a:xfrm>
        </p:spPr>
        <p:txBody>
          <a:bodyPr>
            <a:normAutofit/>
          </a:bodyPr>
          <a:lstStyle/>
          <a:p>
            <a:r>
              <a:rPr lang="en-GB" sz="2400"/>
              <a:t>Rule 6: Encourage bottom-up sustainable initiatives</a:t>
            </a:r>
          </a:p>
          <a:p>
            <a:r>
              <a:rPr lang="en-GB" sz="2400"/>
              <a:t>Rule 7: Evaluate the impact of your research practices</a:t>
            </a:r>
          </a:p>
          <a:p>
            <a:r>
              <a:rPr lang="en-GB" sz="2400"/>
              <a:t>Rule 8: Ask sustainability research questions</a:t>
            </a:r>
          </a:p>
          <a:p>
            <a:r>
              <a:rPr lang="en-GB" sz="2400"/>
              <a:t>Rule 9: Transfer ecofriendly gestures from home to the lab</a:t>
            </a:r>
          </a:p>
          <a:p>
            <a:r>
              <a:rPr lang="en-GB" sz="2400"/>
              <a:t>Rule 10: Raise awareness</a:t>
            </a:r>
          </a:p>
        </p:txBody>
      </p:sp>
      <p:sp>
        <p:nvSpPr>
          <p:cNvPr id="2" name="Slide Number Placeholder 1">
            <a:extLst>
              <a:ext uri="{FF2B5EF4-FFF2-40B4-BE49-F238E27FC236}">
                <a16:creationId xmlns:a16="http://schemas.microsoft.com/office/drawing/2014/main" id="{79827430-BD47-01B4-80B9-13644606543C}"/>
              </a:ext>
            </a:extLst>
          </p:cNvPr>
          <p:cNvSpPr>
            <a:spLocks noGrp="1"/>
          </p:cNvSpPr>
          <p:nvPr>
            <p:ph type="sldNum" sz="quarter" idx="4"/>
          </p:nvPr>
        </p:nvSpPr>
        <p:spPr/>
        <p:txBody>
          <a:bodyPr/>
          <a:lstStyle/>
          <a:p>
            <a:fld id="{6998E55D-8E2A-4AFE-A61C-B5DBBB7761E7}" type="slidenum">
              <a:rPr lang="en-GB" smtClean="0"/>
              <a:pPr/>
              <a:t>33</a:t>
            </a:fld>
            <a:endParaRPr lang="en-GB"/>
          </a:p>
        </p:txBody>
      </p:sp>
      <p:sp>
        <p:nvSpPr>
          <p:cNvPr id="6" name="TextBox 5">
            <a:extLst>
              <a:ext uri="{FF2B5EF4-FFF2-40B4-BE49-F238E27FC236}">
                <a16:creationId xmlns:a16="http://schemas.microsoft.com/office/drawing/2014/main" id="{62997811-02ED-B171-832F-D4C3E054E5F9}"/>
              </a:ext>
            </a:extLst>
          </p:cNvPr>
          <p:cNvSpPr txBox="1"/>
          <p:nvPr/>
        </p:nvSpPr>
        <p:spPr>
          <a:xfrm>
            <a:off x="277905" y="5952379"/>
            <a:ext cx="10703859" cy="584775"/>
          </a:xfrm>
          <a:prstGeom prst="rect">
            <a:avLst/>
          </a:prstGeom>
          <a:noFill/>
        </p:spPr>
        <p:txBody>
          <a:bodyPr wrap="square">
            <a:spAutoFit/>
          </a:bodyPr>
          <a:lstStyle/>
          <a:p>
            <a:r>
              <a:rPr lang="en-GB" sz="1600" err="1"/>
              <a:t>Ligozat</a:t>
            </a:r>
            <a:r>
              <a:rPr lang="en-GB" sz="1600"/>
              <a:t> A-L, </a:t>
            </a:r>
            <a:r>
              <a:rPr lang="en-GB" sz="1600" err="1"/>
              <a:t>Névéol</a:t>
            </a:r>
            <a:r>
              <a:rPr lang="en-GB" sz="1600"/>
              <a:t> A, Daly B, </a:t>
            </a:r>
            <a:r>
              <a:rPr lang="en-GB" sz="1600" err="1"/>
              <a:t>Frenoux</a:t>
            </a:r>
            <a:r>
              <a:rPr lang="en-GB" sz="1600"/>
              <a:t> E (2020) Ten simple rules to make your research more sustainable. </a:t>
            </a:r>
            <a:r>
              <a:rPr lang="en-GB" sz="1600" err="1"/>
              <a:t>PLoS</a:t>
            </a:r>
            <a:r>
              <a:rPr lang="en-GB" sz="1600"/>
              <a:t> </a:t>
            </a:r>
            <a:r>
              <a:rPr lang="en-GB" sz="1600" err="1"/>
              <a:t>Comput</a:t>
            </a:r>
            <a:r>
              <a:rPr lang="en-GB" sz="1600"/>
              <a:t> </a:t>
            </a:r>
            <a:r>
              <a:rPr lang="en-GB" sz="1600" err="1"/>
              <a:t>Biol</a:t>
            </a:r>
            <a:r>
              <a:rPr lang="en-GB" sz="1600"/>
              <a:t> 16(9): e1008148.</a:t>
            </a:r>
            <a:r>
              <a:rPr lang="en-GB" sz="1600" b="0" i="0" u="none" strike="noStrike">
                <a:solidFill>
                  <a:srgbClr val="606060"/>
                </a:solidFill>
                <a:effectLst/>
                <a:hlinkClick r:id="rId3"/>
              </a:rPr>
              <a:t> https://doi.org/10.1371/journal.pcbi.1008148</a:t>
            </a:r>
            <a:endParaRPr lang="en-GB" sz="1600" b="0" i="0">
              <a:solidFill>
                <a:srgbClr val="606060"/>
              </a:solidFill>
              <a:effectLst/>
            </a:endParaRPr>
          </a:p>
        </p:txBody>
      </p:sp>
    </p:spTree>
    <p:extLst>
      <p:ext uri="{BB962C8B-B14F-4D97-AF65-F5344CB8AC3E}">
        <p14:creationId xmlns:p14="http://schemas.microsoft.com/office/powerpoint/2010/main" val="1839223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015CE-D419-56D0-A0DB-EF2BB5659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202600-DC93-E101-EDF1-74D571190622}"/>
              </a:ext>
            </a:extLst>
          </p:cNvPr>
          <p:cNvSpPr>
            <a:spLocks noGrp="1"/>
          </p:cNvSpPr>
          <p:nvPr>
            <p:ph type="title"/>
          </p:nvPr>
        </p:nvSpPr>
        <p:spPr/>
        <p:txBody>
          <a:bodyPr/>
          <a:lstStyle/>
          <a:p>
            <a:r>
              <a:rPr lang="en-GB"/>
              <a:t>Digital Infrastructure</a:t>
            </a:r>
            <a:endParaRPr lang="en-GB" noProof="0"/>
          </a:p>
        </p:txBody>
      </p:sp>
      <p:sp>
        <p:nvSpPr>
          <p:cNvPr id="7" name="Rectangle 6">
            <a:extLst>
              <a:ext uri="{FF2B5EF4-FFF2-40B4-BE49-F238E27FC236}">
                <a16:creationId xmlns:a16="http://schemas.microsoft.com/office/drawing/2014/main" id="{87291A8F-BEB9-D5B0-ABE8-99CFF1F91C87}"/>
              </a:ext>
            </a:extLst>
          </p:cNvPr>
          <p:cNvSpPr/>
          <p:nvPr/>
        </p:nvSpPr>
        <p:spPr>
          <a:xfrm>
            <a:off x="1005840" y="2020372"/>
            <a:ext cx="3119718" cy="912014"/>
          </a:xfrm>
          <a:prstGeom prst="rect">
            <a:avLst/>
          </a:prstGeom>
          <a:solidFill>
            <a:srgbClr val="C9696A"/>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a:solidFill>
                  <a:schemeClr val="tx1"/>
                </a:solidFill>
                <a:ea typeface="Calibri"/>
                <a:cs typeface="Calibri"/>
              </a:rPr>
              <a:t>Reuse &amp; Extend the Life of Hardware</a:t>
            </a:r>
          </a:p>
        </p:txBody>
      </p:sp>
      <p:sp>
        <p:nvSpPr>
          <p:cNvPr id="3" name="Rectangle 2" descr="Close up image of computer hardware.">
            <a:extLst>
              <a:ext uri="{FF2B5EF4-FFF2-40B4-BE49-F238E27FC236}">
                <a16:creationId xmlns:a16="http://schemas.microsoft.com/office/drawing/2014/main" id="{DFCC42E7-66B7-82E6-2417-3933B60256B7}"/>
              </a:ext>
            </a:extLst>
          </p:cNvPr>
          <p:cNvSpPr/>
          <p:nvPr/>
        </p:nvSpPr>
        <p:spPr>
          <a:xfrm>
            <a:off x="1005839" y="2932386"/>
            <a:ext cx="3119718" cy="2023086"/>
          </a:xfrm>
          <a:prstGeom prst="rect">
            <a:avLst/>
          </a:prstGeom>
          <a:blipFill>
            <a:blip r:embed="rId3"/>
            <a:stretch>
              <a:fillRect/>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8" name="Rectangle 7">
            <a:extLst>
              <a:ext uri="{FF2B5EF4-FFF2-40B4-BE49-F238E27FC236}">
                <a16:creationId xmlns:a16="http://schemas.microsoft.com/office/drawing/2014/main" id="{CE777DEF-F666-45E1-42AE-265582956473}"/>
              </a:ext>
            </a:extLst>
          </p:cNvPr>
          <p:cNvSpPr/>
          <p:nvPr/>
        </p:nvSpPr>
        <p:spPr>
          <a:xfrm>
            <a:off x="4575639" y="2020372"/>
            <a:ext cx="3119718" cy="912014"/>
          </a:xfrm>
          <a:prstGeom prst="rect">
            <a:avLst/>
          </a:prstGeom>
          <a:solidFill>
            <a:srgbClr val="C9696A"/>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a:solidFill>
                  <a:schemeClr val="tx1"/>
                </a:solidFill>
                <a:ea typeface="Calibri"/>
                <a:cs typeface="Calibri"/>
              </a:rPr>
              <a:t>Estimate carbon footprint of your code</a:t>
            </a:r>
          </a:p>
        </p:txBody>
      </p:sp>
      <p:grpSp>
        <p:nvGrpSpPr>
          <p:cNvPr id="10" name="Group 9" descr="Footprints and print(“Hello world”) text.&#10;">
            <a:extLst>
              <a:ext uri="{FF2B5EF4-FFF2-40B4-BE49-F238E27FC236}">
                <a16:creationId xmlns:a16="http://schemas.microsoft.com/office/drawing/2014/main" id="{F71BDBA5-50D0-A92D-77E7-04D738DAD0D7}"/>
              </a:ext>
            </a:extLst>
          </p:cNvPr>
          <p:cNvGrpSpPr/>
          <p:nvPr/>
        </p:nvGrpSpPr>
        <p:grpSpPr>
          <a:xfrm>
            <a:off x="4575639" y="2932386"/>
            <a:ext cx="3119718" cy="2023086"/>
            <a:chOff x="4575639" y="2932386"/>
            <a:chExt cx="3119718" cy="2023086"/>
          </a:xfrm>
        </p:grpSpPr>
        <p:sp>
          <p:nvSpPr>
            <p:cNvPr id="4" name="Rectangle 3">
              <a:extLst>
                <a:ext uri="{FF2B5EF4-FFF2-40B4-BE49-F238E27FC236}">
                  <a16:creationId xmlns:a16="http://schemas.microsoft.com/office/drawing/2014/main" id="{4440A5C2-911E-774B-2A46-2E41BD683859}"/>
                </a:ext>
              </a:extLst>
            </p:cNvPr>
            <p:cNvSpPr/>
            <p:nvPr/>
          </p:nvSpPr>
          <p:spPr>
            <a:xfrm>
              <a:off x="4575639" y="2932386"/>
              <a:ext cx="3119718" cy="202308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15" name="TextBox 14">
              <a:extLst>
                <a:ext uri="{FF2B5EF4-FFF2-40B4-BE49-F238E27FC236}">
                  <a16:creationId xmlns:a16="http://schemas.microsoft.com/office/drawing/2014/main" id="{F880B064-8A88-948D-A483-2435246F6048}"/>
                </a:ext>
              </a:extLst>
            </p:cNvPr>
            <p:cNvSpPr txBox="1"/>
            <p:nvPr/>
          </p:nvSpPr>
          <p:spPr>
            <a:xfrm>
              <a:off x="5448740" y="3517792"/>
              <a:ext cx="2102435" cy="369332"/>
            </a:xfrm>
            <a:prstGeom prst="rect">
              <a:avLst/>
            </a:prstGeom>
            <a:noFill/>
          </p:spPr>
          <p:txBody>
            <a:bodyPr wrap="none" rtlCol="0">
              <a:spAutoFit/>
            </a:bodyPr>
            <a:lstStyle/>
            <a:p>
              <a:r>
                <a:rPr lang="en-GB"/>
                <a:t>print(“Hello world”)</a:t>
              </a:r>
            </a:p>
          </p:txBody>
        </p:sp>
        <p:pic>
          <p:nvPicPr>
            <p:cNvPr id="20" name="Graphic 19" descr="Footprints with solid fill">
              <a:extLst>
                <a:ext uri="{FF2B5EF4-FFF2-40B4-BE49-F238E27FC236}">
                  <a16:creationId xmlns:a16="http://schemas.microsoft.com/office/drawing/2014/main" id="{E7976B70-85E8-BC9F-25EE-A01E58C59D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77644" y="3687251"/>
              <a:ext cx="914400" cy="914400"/>
            </a:xfrm>
            <a:prstGeom prst="rect">
              <a:avLst/>
            </a:prstGeom>
          </p:spPr>
        </p:pic>
      </p:grpSp>
      <p:sp>
        <p:nvSpPr>
          <p:cNvPr id="9" name="Rectangle 8">
            <a:extLst>
              <a:ext uri="{FF2B5EF4-FFF2-40B4-BE49-F238E27FC236}">
                <a16:creationId xmlns:a16="http://schemas.microsoft.com/office/drawing/2014/main" id="{9573AAE4-0E4D-68DD-9424-6C2816C82854}"/>
              </a:ext>
            </a:extLst>
          </p:cNvPr>
          <p:cNvSpPr/>
          <p:nvPr/>
        </p:nvSpPr>
        <p:spPr>
          <a:xfrm>
            <a:off x="8145439" y="2020372"/>
            <a:ext cx="3119718" cy="912014"/>
          </a:xfrm>
          <a:prstGeom prst="rect">
            <a:avLst/>
          </a:prstGeom>
          <a:solidFill>
            <a:srgbClr val="C9696A"/>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a:solidFill>
                  <a:schemeClr val="tx1"/>
                </a:solidFill>
                <a:ea typeface="Calibri"/>
                <a:cs typeface="Calibri"/>
              </a:rPr>
              <a:t>Where is your computing performed? How clean is the energy?</a:t>
            </a:r>
          </a:p>
        </p:txBody>
      </p:sp>
      <p:sp>
        <p:nvSpPr>
          <p:cNvPr id="6" name="Rectangle: Single Corner Rounded 5" descr="A computer serve room.">
            <a:extLst>
              <a:ext uri="{FF2B5EF4-FFF2-40B4-BE49-F238E27FC236}">
                <a16:creationId xmlns:a16="http://schemas.microsoft.com/office/drawing/2014/main" id="{CF8B5F3C-6C7D-DB93-324A-101F63E212CF}"/>
              </a:ext>
            </a:extLst>
          </p:cNvPr>
          <p:cNvSpPr/>
          <p:nvPr/>
        </p:nvSpPr>
        <p:spPr>
          <a:xfrm flipV="1">
            <a:off x="8145439" y="2932386"/>
            <a:ext cx="3119718" cy="2023086"/>
          </a:xfrm>
          <a:prstGeom prst="round1Rect">
            <a:avLst/>
          </a:prstGeom>
          <a:blipFill dpi="0" rotWithShape="0">
            <a:blip r:embed="rId6"/>
            <a:srcRect/>
            <a:stretch>
              <a:fillRect t="-1402" b="-1402"/>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11" name="Text Placeholder 2">
            <a:extLst>
              <a:ext uri="{FF2B5EF4-FFF2-40B4-BE49-F238E27FC236}">
                <a16:creationId xmlns:a16="http://schemas.microsoft.com/office/drawing/2014/main" id="{1D08BDFF-64E2-DCAC-0795-081314FF4DD3}"/>
              </a:ext>
            </a:extLst>
          </p:cNvPr>
          <p:cNvSpPr txBox="1">
            <a:spLocks/>
          </p:cNvSpPr>
          <p:nvPr/>
        </p:nvSpPr>
        <p:spPr>
          <a:xfrm>
            <a:off x="6438900" y="5189517"/>
            <a:ext cx="4585897" cy="1368939"/>
          </a:xfrm>
          <a:prstGeom prst="rect">
            <a:avLst/>
          </a:prstGeom>
          <a:ln w="28575">
            <a:solidFill>
              <a:schemeClr val="accent3">
                <a:lumMod val="75000"/>
              </a:schemeClr>
            </a:solidFill>
            <a:prstDash val="sys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800" noProof="0"/>
              <a:t>Did you know?</a:t>
            </a:r>
          </a:p>
          <a:p>
            <a:pPr marL="0" indent="0">
              <a:lnSpc>
                <a:spcPct val="100000"/>
              </a:lnSpc>
              <a:buNone/>
            </a:pPr>
            <a:r>
              <a:rPr lang="en-GB" sz="1800">
                <a:ea typeface="+mn-lt"/>
                <a:cs typeface="+mn-lt"/>
              </a:rPr>
              <a:t>A 2020 study estimated that an Australian astronomer's supercomputer usage produced 4x the CO</a:t>
            </a:r>
            <a:r>
              <a:rPr lang="en-GB" sz="1800" baseline="-25000">
                <a:ea typeface="+mn-lt"/>
                <a:cs typeface="+mn-lt"/>
              </a:rPr>
              <a:t>2</a:t>
            </a:r>
            <a:r>
              <a:rPr lang="en-GB" sz="1800">
                <a:ea typeface="+mn-lt"/>
                <a:cs typeface="+mn-lt"/>
              </a:rPr>
              <a:t>e of their air travel.</a:t>
            </a:r>
            <a:endParaRPr lang="en-GB" sz="1800"/>
          </a:p>
          <a:p>
            <a:pPr marL="0" indent="0">
              <a:lnSpc>
                <a:spcPct val="100000"/>
              </a:lnSpc>
              <a:buNone/>
            </a:pPr>
            <a:endParaRPr lang="en-GB" sz="1800" noProof="0"/>
          </a:p>
        </p:txBody>
      </p:sp>
      <p:pic>
        <p:nvPicPr>
          <p:cNvPr id="12" name="Graphic 11">
            <a:extLst>
              <a:ext uri="{FF2B5EF4-FFF2-40B4-BE49-F238E27FC236}">
                <a16:creationId xmlns:a16="http://schemas.microsoft.com/office/drawing/2014/main" id="{AD0ECC2A-E40A-BE09-F39E-D9BF030A2AC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304797" y="5164227"/>
            <a:ext cx="720000" cy="720000"/>
          </a:xfrm>
          <a:prstGeom prst="rect">
            <a:avLst/>
          </a:prstGeom>
        </p:spPr>
      </p:pic>
      <p:sp>
        <p:nvSpPr>
          <p:cNvPr id="5" name="Slide Number Placeholder 4">
            <a:extLst>
              <a:ext uri="{FF2B5EF4-FFF2-40B4-BE49-F238E27FC236}">
                <a16:creationId xmlns:a16="http://schemas.microsoft.com/office/drawing/2014/main" id="{FFC81272-E50E-A1F9-8C88-5B4DA3F0807B}"/>
              </a:ext>
            </a:extLst>
          </p:cNvPr>
          <p:cNvSpPr>
            <a:spLocks noGrp="1"/>
          </p:cNvSpPr>
          <p:nvPr>
            <p:ph type="sldNum" sz="quarter" idx="4"/>
          </p:nvPr>
        </p:nvSpPr>
        <p:spPr/>
        <p:txBody>
          <a:bodyPr/>
          <a:lstStyle/>
          <a:p>
            <a:fld id="{6998E55D-8E2A-4AFE-A61C-B5DBBB7761E7}" type="slidenum">
              <a:rPr lang="en-GB" noProof="0" smtClean="0"/>
              <a:pPr/>
              <a:t>34</a:t>
            </a:fld>
            <a:endParaRPr lang="en-GB" noProof="0"/>
          </a:p>
        </p:txBody>
      </p:sp>
    </p:spTree>
    <p:extLst>
      <p:ext uri="{BB962C8B-B14F-4D97-AF65-F5344CB8AC3E}">
        <p14:creationId xmlns:p14="http://schemas.microsoft.com/office/powerpoint/2010/main" val="4214777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3F81F-2164-96DC-287F-A4896F645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04C86-626F-F9DA-962E-70DF90B5B2BA}"/>
              </a:ext>
            </a:extLst>
          </p:cNvPr>
          <p:cNvSpPr>
            <a:spLocks noGrp="1"/>
          </p:cNvSpPr>
          <p:nvPr>
            <p:ph type="title"/>
          </p:nvPr>
        </p:nvSpPr>
        <p:spPr/>
        <p:txBody>
          <a:bodyPr/>
          <a:lstStyle/>
          <a:p>
            <a:r>
              <a:rPr lang="en-GB"/>
              <a:t>Resources: Water</a:t>
            </a:r>
            <a:endParaRPr lang="en-GB" noProof="0"/>
          </a:p>
        </p:txBody>
      </p:sp>
      <p:sp>
        <p:nvSpPr>
          <p:cNvPr id="7" name="Rectangle 6">
            <a:extLst>
              <a:ext uri="{FF2B5EF4-FFF2-40B4-BE49-F238E27FC236}">
                <a16:creationId xmlns:a16="http://schemas.microsoft.com/office/drawing/2014/main" id="{F9FF2537-E019-FFB7-9DF5-221705CAC898}"/>
              </a:ext>
            </a:extLst>
          </p:cNvPr>
          <p:cNvSpPr/>
          <p:nvPr/>
        </p:nvSpPr>
        <p:spPr>
          <a:xfrm>
            <a:off x="1005840" y="2020372"/>
            <a:ext cx="3119718" cy="912014"/>
          </a:xfrm>
          <a:prstGeom prst="rect">
            <a:avLst/>
          </a:prstGeom>
          <a:solidFill>
            <a:srgbClr val="C4DAE5"/>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rPr>
              <a:t>Responsible use</a:t>
            </a:r>
          </a:p>
        </p:txBody>
      </p:sp>
      <p:sp>
        <p:nvSpPr>
          <p:cNvPr id="3" name="Rectangle 2" descr="A water treatment plant">
            <a:extLst>
              <a:ext uri="{FF2B5EF4-FFF2-40B4-BE49-F238E27FC236}">
                <a16:creationId xmlns:a16="http://schemas.microsoft.com/office/drawing/2014/main" id="{C7142DCE-6B0F-685C-019D-38BA7FC58AD1}"/>
              </a:ext>
            </a:extLst>
          </p:cNvPr>
          <p:cNvSpPr/>
          <p:nvPr/>
        </p:nvSpPr>
        <p:spPr>
          <a:xfrm>
            <a:off x="1005839" y="2932386"/>
            <a:ext cx="3119718" cy="2023086"/>
          </a:xfrm>
          <a:prstGeom prst="rect">
            <a:avLst/>
          </a:prstGeom>
          <a:blipFill dpi="0" rotWithShape="1">
            <a:blip r:embed="rId3">
              <a:extLst>
                <a:ext uri="{28A0092B-C50C-407E-A947-70E740481C1C}">
                  <a14:useLocalDpi xmlns:a14="http://schemas.microsoft.com/office/drawing/2010/main" val="0"/>
                </a:ext>
              </a:extLst>
            </a:blip>
            <a:srcRect/>
            <a:stretch>
              <a:fillRect t="-1382" b="-1382"/>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8" name="Rectangle 7">
            <a:extLst>
              <a:ext uri="{FF2B5EF4-FFF2-40B4-BE49-F238E27FC236}">
                <a16:creationId xmlns:a16="http://schemas.microsoft.com/office/drawing/2014/main" id="{3F11D1E4-A2E1-F87A-61D6-73E80A290A51}"/>
              </a:ext>
            </a:extLst>
          </p:cNvPr>
          <p:cNvSpPr/>
          <p:nvPr/>
        </p:nvSpPr>
        <p:spPr>
          <a:xfrm>
            <a:off x="4575639" y="2020372"/>
            <a:ext cx="3119718" cy="912014"/>
          </a:xfrm>
          <a:prstGeom prst="rect">
            <a:avLst/>
          </a:prstGeom>
          <a:solidFill>
            <a:srgbClr val="C4DAE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rPr>
              <a:t>Report leaks</a:t>
            </a:r>
          </a:p>
        </p:txBody>
      </p:sp>
      <p:grpSp>
        <p:nvGrpSpPr>
          <p:cNvPr id="10" name="Group 9" descr="A leaking tap">
            <a:extLst>
              <a:ext uri="{FF2B5EF4-FFF2-40B4-BE49-F238E27FC236}">
                <a16:creationId xmlns:a16="http://schemas.microsoft.com/office/drawing/2014/main" id="{F59100FF-FA02-C329-6587-48A49FF28FF8}"/>
              </a:ext>
            </a:extLst>
          </p:cNvPr>
          <p:cNvGrpSpPr/>
          <p:nvPr/>
        </p:nvGrpSpPr>
        <p:grpSpPr>
          <a:xfrm>
            <a:off x="4575639" y="2932386"/>
            <a:ext cx="3119718" cy="2023086"/>
            <a:chOff x="4575639" y="2932386"/>
            <a:chExt cx="3119718" cy="2023086"/>
          </a:xfrm>
        </p:grpSpPr>
        <p:sp>
          <p:nvSpPr>
            <p:cNvPr id="4" name="Rectangle 3">
              <a:extLst>
                <a:ext uri="{FF2B5EF4-FFF2-40B4-BE49-F238E27FC236}">
                  <a16:creationId xmlns:a16="http://schemas.microsoft.com/office/drawing/2014/main" id="{F9D8A6F7-CDDC-2DB5-7356-82869037026E}"/>
                </a:ext>
              </a:extLst>
            </p:cNvPr>
            <p:cNvSpPr/>
            <p:nvPr/>
          </p:nvSpPr>
          <p:spPr>
            <a:xfrm>
              <a:off x="4575639" y="2932386"/>
              <a:ext cx="3119718" cy="202308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pic>
          <p:nvPicPr>
            <p:cNvPr id="13" name="Graphic 12" descr="Leaky Tap with solid fill">
              <a:extLst>
                <a:ext uri="{FF2B5EF4-FFF2-40B4-BE49-F238E27FC236}">
                  <a16:creationId xmlns:a16="http://schemas.microsoft.com/office/drawing/2014/main" id="{367B9C09-4E81-A363-2A43-AFB8E6648C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3370169"/>
              <a:ext cx="914400" cy="914400"/>
            </a:xfrm>
            <a:prstGeom prst="rect">
              <a:avLst/>
            </a:prstGeom>
          </p:spPr>
        </p:pic>
      </p:grpSp>
      <p:sp>
        <p:nvSpPr>
          <p:cNvPr id="16" name="TextBox 15">
            <a:extLst>
              <a:ext uri="{FF2B5EF4-FFF2-40B4-BE49-F238E27FC236}">
                <a16:creationId xmlns:a16="http://schemas.microsoft.com/office/drawing/2014/main" id="{878EF1F8-E576-CB73-905C-75638D03C989}"/>
              </a:ext>
            </a:extLst>
          </p:cNvPr>
          <p:cNvSpPr txBox="1"/>
          <p:nvPr/>
        </p:nvSpPr>
        <p:spPr>
          <a:xfrm>
            <a:off x="4573252" y="4586140"/>
            <a:ext cx="3122104" cy="369332"/>
          </a:xfrm>
          <a:prstGeom prst="rect">
            <a:avLst/>
          </a:prstGeom>
          <a:noFill/>
        </p:spPr>
        <p:txBody>
          <a:bodyPr wrap="square">
            <a:spAutoFit/>
          </a:bodyPr>
          <a:lstStyle/>
          <a:p>
            <a:r>
              <a:rPr lang="en-GB">
                <a:hlinkClick r:id="rId6"/>
              </a:rPr>
              <a:t>Helpdesk - Lancaster University</a:t>
            </a:r>
            <a:endParaRPr lang="en-GB"/>
          </a:p>
        </p:txBody>
      </p:sp>
      <p:sp>
        <p:nvSpPr>
          <p:cNvPr id="9" name="Rectangle 8">
            <a:extLst>
              <a:ext uri="{FF2B5EF4-FFF2-40B4-BE49-F238E27FC236}">
                <a16:creationId xmlns:a16="http://schemas.microsoft.com/office/drawing/2014/main" id="{0095EC8F-D78B-85B7-DA32-B4D95B0F1954}"/>
              </a:ext>
            </a:extLst>
          </p:cNvPr>
          <p:cNvSpPr/>
          <p:nvPr/>
        </p:nvSpPr>
        <p:spPr>
          <a:xfrm>
            <a:off x="8145439" y="2020372"/>
            <a:ext cx="3119718" cy="912014"/>
          </a:xfrm>
          <a:prstGeom prst="rect">
            <a:avLst/>
          </a:prstGeom>
          <a:solidFill>
            <a:srgbClr val="C4DAE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rPr>
              <a:t>Switch or retro fit</a:t>
            </a:r>
          </a:p>
        </p:txBody>
      </p:sp>
      <p:sp>
        <p:nvSpPr>
          <p:cNvPr id="6" name="Rectangle: Single Corner Rounded 5" descr="Chemistry equipment.">
            <a:extLst>
              <a:ext uri="{FF2B5EF4-FFF2-40B4-BE49-F238E27FC236}">
                <a16:creationId xmlns:a16="http://schemas.microsoft.com/office/drawing/2014/main" id="{CDAC51A8-00E8-7F4B-E5CA-5121E90696CF}"/>
              </a:ext>
            </a:extLst>
          </p:cNvPr>
          <p:cNvSpPr/>
          <p:nvPr/>
        </p:nvSpPr>
        <p:spPr>
          <a:xfrm flipV="1">
            <a:off x="8145439" y="2932386"/>
            <a:ext cx="3119718" cy="2023086"/>
          </a:xfrm>
          <a:prstGeom prst="round1Rect">
            <a:avLst/>
          </a:prstGeom>
          <a:blipFill dpi="0" rotWithShape="0">
            <a:blip r:embed="rId7"/>
            <a:srcRect/>
            <a:stretch>
              <a:fillRect t="-1402" b="-1402"/>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14" name="TextBox 13">
            <a:extLst>
              <a:ext uri="{FF2B5EF4-FFF2-40B4-BE49-F238E27FC236}">
                <a16:creationId xmlns:a16="http://schemas.microsoft.com/office/drawing/2014/main" id="{B2CBBE13-FF52-C190-E55E-849D9EB7993E}"/>
              </a:ext>
            </a:extLst>
          </p:cNvPr>
          <p:cNvSpPr txBox="1"/>
          <p:nvPr/>
        </p:nvSpPr>
        <p:spPr>
          <a:xfrm>
            <a:off x="8593134" y="4261985"/>
            <a:ext cx="1983428" cy="369332"/>
          </a:xfrm>
          <a:prstGeom prst="rect">
            <a:avLst/>
          </a:prstGeom>
          <a:noFill/>
        </p:spPr>
        <p:txBody>
          <a:bodyPr wrap="none" rtlCol="0">
            <a:spAutoFit/>
          </a:bodyPr>
          <a:lstStyle/>
          <a:p>
            <a:r>
              <a:rPr lang="en-GB">
                <a:solidFill>
                  <a:schemeClr val="bg2"/>
                </a:solidFill>
              </a:rPr>
              <a:t>Placeholder figures</a:t>
            </a:r>
          </a:p>
        </p:txBody>
      </p:sp>
      <p:sp>
        <p:nvSpPr>
          <p:cNvPr id="11" name="Text Placeholder 2">
            <a:extLst>
              <a:ext uri="{FF2B5EF4-FFF2-40B4-BE49-F238E27FC236}">
                <a16:creationId xmlns:a16="http://schemas.microsoft.com/office/drawing/2014/main" id="{C3CBE649-E2D2-43CA-64ED-8924AD28BCCE}"/>
              </a:ext>
            </a:extLst>
          </p:cNvPr>
          <p:cNvSpPr txBox="1">
            <a:spLocks/>
          </p:cNvSpPr>
          <p:nvPr/>
        </p:nvSpPr>
        <p:spPr>
          <a:xfrm>
            <a:off x="7800975" y="5289176"/>
            <a:ext cx="3223821" cy="1269280"/>
          </a:xfrm>
          <a:prstGeom prst="rect">
            <a:avLst/>
          </a:prstGeom>
          <a:ln w="28575">
            <a:solidFill>
              <a:schemeClr val="accent3">
                <a:lumMod val="75000"/>
              </a:schemeClr>
            </a:solidFill>
            <a:prstDash val="sys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000" noProof="0"/>
              <a:t>Did you know?</a:t>
            </a:r>
          </a:p>
          <a:p>
            <a:pPr marL="0" indent="0">
              <a:lnSpc>
                <a:spcPct val="100000"/>
              </a:lnSpc>
              <a:buNone/>
            </a:pPr>
            <a:r>
              <a:rPr lang="en-GB" sz="2000">
                <a:ea typeface="Calibri"/>
                <a:cs typeface="Calibri"/>
              </a:rPr>
              <a:t>It can take 3 L to prepare 1 L  of purified water.</a:t>
            </a:r>
          </a:p>
        </p:txBody>
      </p:sp>
      <p:pic>
        <p:nvPicPr>
          <p:cNvPr id="12" name="Graphic 11">
            <a:extLst>
              <a:ext uri="{FF2B5EF4-FFF2-40B4-BE49-F238E27FC236}">
                <a16:creationId xmlns:a16="http://schemas.microsoft.com/office/drawing/2014/main" id="{5CB4F85F-7414-954C-8319-B1A0BDC5733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0317693" y="5934021"/>
            <a:ext cx="720000" cy="720000"/>
          </a:xfrm>
          <a:prstGeom prst="rect">
            <a:avLst/>
          </a:prstGeom>
        </p:spPr>
      </p:pic>
      <p:sp>
        <p:nvSpPr>
          <p:cNvPr id="5" name="Slide Number Placeholder 4">
            <a:extLst>
              <a:ext uri="{FF2B5EF4-FFF2-40B4-BE49-F238E27FC236}">
                <a16:creationId xmlns:a16="http://schemas.microsoft.com/office/drawing/2014/main" id="{5672B96C-6982-14AD-1C10-6653A4005D2E}"/>
              </a:ext>
            </a:extLst>
          </p:cNvPr>
          <p:cNvSpPr>
            <a:spLocks noGrp="1"/>
          </p:cNvSpPr>
          <p:nvPr>
            <p:ph type="sldNum" sz="quarter" idx="4"/>
          </p:nvPr>
        </p:nvSpPr>
        <p:spPr/>
        <p:txBody>
          <a:bodyPr/>
          <a:lstStyle/>
          <a:p>
            <a:fld id="{6998E55D-8E2A-4AFE-A61C-B5DBBB7761E7}" type="slidenum">
              <a:rPr lang="en-GB" noProof="0" smtClean="0"/>
              <a:pPr/>
              <a:t>35</a:t>
            </a:fld>
            <a:endParaRPr lang="en-GB" noProof="0"/>
          </a:p>
        </p:txBody>
      </p:sp>
    </p:spTree>
    <p:extLst>
      <p:ext uri="{BB962C8B-B14F-4D97-AF65-F5344CB8AC3E}">
        <p14:creationId xmlns:p14="http://schemas.microsoft.com/office/powerpoint/2010/main" val="408600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23B68-5329-7169-A089-80C8CA8C7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A886E-F351-8119-09E4-BC818E6F37ED}"/>
              </a:ext>
            </a:extLst>
          </p:cNvPr>
          <p:cNvSpPr>
            <a:spLocks noGrp="1"/>
          </p:cNvSpPr>
          <p:nvPr>
            <p:ph type="title"/>
          </p:nvPr>
        </p:nvSpPr>
        <p:spPr/>
        <p:txBody>
          <a:bodyPr/>
          <a:lstStyle/>
          <a:p>
            <a:r>
              <a:rPr lang="en-GB"/>
              <a:t>Resources: Energy</a:t>
            </a:r>
            <a:endParaRPr lang="en-GB" noProof="0"/>
          </a:p>
        </p:txBody>
      </p:sp>
      <p:sp>
        <p:nvSpPr>
          <p:cNvPr id="7" name="Rectangle 6">
            <a:extLst>
              <a:ext uri="{FF2B5EF4-FFF2-40B4-BE49-F238E27FC236}">
                <a16:creationId xmlns:a16="http://schemas.microsoft.com/office/drawing/2014/main" id="{DC8B3F33-8E4A-7043-CB7E-C2A2AF826C59}"/>
              </a:ext>
            </a:extLst>
          </p:cNvPr>
          <p:cNvSpPr/>
          <p:nvPr/>
        </p:nvSpPr>
        <p:spPr>
          <a:xfrm>
            <a:off x="1005840" y="2020372"/>
            <a:ext cx="3119718" cy="912013"/>
          </a:xfrm>
          <a:prstGeom prst="rect">
            <a:avLst/>
          </a:prstGeom>
          <a:solidFill>
            <a:srgbClr val="E3CB8B"/>
          </a:solidFill>
          <a:ln w="38100"/>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200">
                <a:solidFill>
                  <a:schemeClr val="tx1"/>
                </a:solidFill>
              </a:rPr>
              <a:t>Equipment settings (</a:t>
            </a:r>
            <a:r>
              <a:rPr lang="en-GB" sz="2200" i="1">
                <a:solidFill>
                  <a:schemeClr val="tx1"/>
                </a:solidFill>
              </a:rPr>
              <a:t>e.g.</a:t>
            </a:r>
            <a:r>
              <a:rPr lang="en-GB" sz="2200">
                <a:solidFill>
                  <a:schemeClr val="tx1"/>
                </a:solidFill>
              </a:rPr>
              <a:t>, freezer temperature)</a:t>
            </a:r>
          </a:p>
        </p:txBody>
      </p:sp>
      <p:sp>
        <p:nvSpPr>
          <p:cNvPr id="8" name="Rectangle 7">
            <a:extLst>
              <a:ext uri="{FF2B5EF4-FFF2-40B4-BE49-F238E27FC236}">
                <a16:creationId xmlns:a16="http://schemas.microsoft.com/office/drawing/2014/main" id="{587E2EC3-6D86-9AC2-7F08-CB2F5D45046D}"/>
              </a:ext>
            </a:extLst>
          </p:cNvPr>
          <p:cNvSpPr/>
          <p:nvPr/>
        </p:nvSpPr>
        <p:spPr>
          <a:xfrm>
            <a:off x="4575639" y="2020372"/>
            <a:ext cx="3119718" cy="912013"/>
          </a:xfrm>
          <a:prstGeom prst="rect">
            <a:avLst/>
          </a:prstGeom>
          <a:solidFill>
            <a:srgbClr val="E3CB8B"/>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a:solidFill>
                  <a:schemeClr val="tx1"/>
                </a:solidFill>
              </a:rPr>
              <a:t>End of day routine</a:t>
            </a:r>
          </a:p>
        </p:txBody>
      </p:sp>
      <p:sp>
        <p:nvSpPr>
          <p:cNvPr id="9" name="Rectangle 8">
            <a:extLst>
              <a:ext uri="{FF2B5EF4-FFF2-40B4-BE49-F238E27FC236}">
                <a16:creationId xmlns:a16="http://schemas.microsoft.com/office/drawing/2014/main" id="{A8C6BBE9-F265-8648-1114-350A2D2FA4F1}"/>
              </a:ext>
            </a:extLst>
          </p:cNvPr>
          <p:cNvSpPr/>
          <p:nvPr/>
        </p:nvSpPr>
        <p:spPr>
          <a:xfrm>
            <a:off x="8145439" y="2020372"/>
            <a:ext cx="3119718" cy="912013"/>
          </a:xfrm>
          <a:prstGeom prst="rect">
            <a:avLst/>
          </a:prstGeom>
          <a:solidFill>
            <a:srgbClr val="E3CB8B"/>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a:solidFill>
                  <a:schemeClr val="tx1"/>
                </a:solidFill>
              </a:rPr>
              <a:t>Signage: what/when can equipment be turned off?</a:t>
            </a:r>
          </a:p>
        </p:txBody>
      </p:sp>
      <p:sp>
        <p:nvSpPr>
          <p:cNvPr id="3" name="Rectangle 2" descr="Photo of the back of a freezer.">
            <a:extLst>
              <a:ext uri="{FF2B5EF4-FFF2-40B4-BE49-F238E27FC236}">
                <a16:creationId xmlns:a16="http://schemas.microsoft.com/office/drawing/2014/main" id="{25A7F52E-B3BB-863D-AEB5-B922122A48CA}"/>
              </a:ext>
            </a:extLst>
          </p:cNvPr>
          <p:cNvSpPr/>
          <p:nvPr/>
        </p:nvSpPr>
        <p:spPr>
          <a:xfrm>
            <a:off x="1005839" y="2932386"/>
            <a:ext cx="3119718" cy="2023086"/>
          </a:xfrm>
          <a:prstGeom prst="rect">
            <a:avLst/>
          </a:prstGeom>
          <a:blipFill dpi="0" rotWithShape="1">
            <a:blip r:embed="rId3">
              <a:extLst>
                <a:ext uri="{28A0092B-C50C-407E-A947-70E740481C1C}">
                  <a14:useLocalDpi xmlns:a14="http://schemas.microsoft.com/office/drawing/2010/main" val="0"/>
                </a:ext>
              </a:extLst>
            </a:blip>
            <a:srcRect/>
            <a:stretch>
              <a:fillRect t="-31" b="-31"/>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4" name="Rectangle 3" descr="An icon of a check list.">
            <a:extLst>
              <a:ext uri="{FF2B5EF4-FFF2-40B4-BE49-F238E27FC236}">
                <a16:creationId xmlns:a16="http://schemas.microsoft.com/office/drawing/2014/main" id="{00079CD4-FA68-5DC7-CD2A-F419FE572D9A}"/>
              </a:ext>
            </a:extLst>
          </p:cNvPr>
          <p:cNvSpPr/>
          <p:nvPr/>
        </p:nvSpPr>
        <p:spPr>
          <a:xfrm>
            <a:off x="4575639" y="2932386"/>
            <a:ext cx="3119718" cy="202308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pic>
        <p:nvPicPr>
          <p:cNvPr id="13" name="Graphic 12" descr="CheckList with solid fill">
            <a:extLst>
              <a:ext uri="{FF2B5EF4-FFF2-40B4-BE49-F238E27FC236}">
                <a16:creationId xmlns:a16="http://schemas.microsoft.com/office/drawing/2014/main" id="{4A88E166-60E8-99B4-E9B1-818F7E121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0763" y="3162434"/>
            <a:ext cx="1389469" cy="1389469"/>
          </a:xfrm>
          <a:prstGeom prst="rect">
            <a:avLst/>
          </a:prstGeom>
        </p:spPr>
      </p:pic>
      <p:sp>
        <p:nvSpPr>
          <p:cNvPr id="14" name="TextBox 13">
            <a:extLst>
              <a:ext uri="{FF2B5EF4-FFF2-40B4-BE49-F238E27FC236}">
                <a16:creationId xmlns:a16="http://schemas.microsoft.com/office/drawing/2014/main" id="{00403699-0B37-C376-9D82-3527CD4EAE19}"/>
              </a:ext>
            </a:extLst>
          </p:cNvPr>
          <p:cNvSpPr txBox="1"/>
          <p:nvPr/>
        </p:nvSpPr>
        <p:spPr>
          <a:xfrm>
            <a:off x="8640365" y="3853202"/>
            <a:ext cx="1983428" cy="369332"/>
          </a:xfrm>
          <a:prstGeom prst="rect">
            <a:avLst/>
          </a:prstGeom>
          <a:noFill/>
        </p:spPr>
        <p:txBody>
          <a:bodyPr wrap="none" rtlCol="0">
            <a:spAutoFit/>
          </a:bodyPr>
          <a:lstStyle/>
          <a:p>
            <a:r>
              <a:rPr lang="en-GB">
                <a:solidFill>
                  <a:schemeClr val="bg2"/>
                </a:solidFill>
              </a:rPr>
              <a:t>Placeholder figures</a:t>
            </a:r>
          </a:p>
        </p:txBody>
      </p:sp>
      <p:sp>
        <p:nvSpPr>
          <p:cNvPr id="6" name="Rectangle: Single Corner Rounded 5" descr="A photo of cables connected to equipment.">
            <a:extLst>
              <a:ext uri="{FF2B5EF4-FFF2-40B4-BE49-F238E27FC236}">
                <a16:creationId xmlns:a16="http://schemas.microsoft.com/office/drawing/2014/main" id="{09F95DEA-BAC8-80E3-E4C2-C8B1D415A0DF}"/>
              </a:ext>
            </a:extLst>
          </p:cNvPr>
          <p:cNvSpPr/>
          <p:nvPr/>
        </p:nvSpPr>
        <p:spPr>
          <a:xfrm flipV="1">
            <a:off x="8145439" y="2932386"/>
            <a:ext cx="3119718" cy="2023086"/>
          </a:xfrm>
          <a:prstGeom prst="round1Rect">
            <a:avLst/>
          </a:prstGeom>
          <a:blipFill dpi="0" rotWithShape="0">
            <a:blip r:embed="rId6"/>
            <a:srcRect/>
            <a:stretch>
              <a:fillRect t="-1402" b="-1402"/>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11" name="Text Placeholder 2">
            <a:extLst>
              <a:ext uri="{FF2B5EF4-FFF2-40B4-BE49-F238E27FC236}">
                <a16:creationId xmlns:a16="http://schemas.microsoft.com/office/drawing/2014/main" id="{BDA6B2CC-08D1-7F94-1AC2-8EB35D085A99}"/>
              </a:ext>
            </a:extLst>
          </p:cNvPr>
          <p:cNvSpPr txBox="1">
            <a:spLocks/>
          </p:cNvSpPr>
          <p:nvPr/>
        </p:nvSpPr>
        <p:spPr>
          <a:xfrm>
            <a:off x="7762875" y="5280212"/>
            <a:ext cx="3252740" cy="1263463"/>
          </a:xfrm>
          <a:prstGeom prst="rect">
            <a:avLst/>
          </a:prstGeom>
          <a:ln w="28575">
            <a:solidFill>
              <a:schemeClr val="accent3">
                <a:lumMod val="75000"/>
              </a:schemeClr>
            </a:solidFill>
            <a:prstDash val="sys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000" noProof="0">
                <a:latin typeface="Calibri"/>
                <a:ea typeface="Calibri"/>
                <a:cs typeface="Calibri"/>
              </a:rPr>
              <a:t>Did you know?</a:t>
            </a:r>
          </a:p>
          <a:p>
            <a:pPr marL="0" indent="0">
              <a:lnSpc>
                <a:spcPct val="100000"/>
              </a:lnSpc>
              <a:buNone/>
            </a:pPr>
            <a:r>
              <a:rPr lang="en-GB" sz="2000">
                <a:solidFill>
                  <a:srgbClr val="202329"/>
                </a:solidFill>
                <a:latin typeface="Calibri"/>
                <a:ea typeface="Calibri"/>
                <a:cs typeface="Calibri"/>
              </a:rPr>
              <a:t>Standby mode still uses significant energy.</a:t>
            </a:r>
          </a:p>
        </p:txBody>
      </p:sp>
      <p:pic>
        <p:nvPicPr>
          <p:cNvPr id="12" name="Graphic 11">
            <a:extLst>
              <a:ext uri="{FF2B5EF4-FFF2-40B4-BE49-F238E27FC236}">
                <a16:creationId xmlns:a16="http://schemas.microsoft.com/office/drawing/2014/main" id="{A92EA9B7-95D5-F22F-7F1E-E91F9F43A71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192556" y="5287416"/>
            <a:ext cx="701443" cy="720000"/>
          </a:xfrm>
          <a:prstGeom prst="rect">
            <a:avLst/>
          </a:prstGeom>
        </p:spPr>
      </p:pic>
      <p:sp>
        <p:nvSpPr>
          <p:cNvPr id="5" name="Slide Number Placeholder 4">
            <a:extLst>
              <a:ext uri="{FF2B5EF4-FFF2-40B4-BE49-F238E27FC236}">
                <a16:creationId xmlns:a16="http://schemas.microsoft.com/office/drawing/2014/main" id="{A4DAC016-408E-BF4D-D172-37ABF08F9E80}"/>
              </a:ext>
            </a:extLst>
          </p:cNvPr>
          <p:cNvSpPr>
            <a:spLocks noGrp="1"/>
          </p:cNvSpPr>
          <p:nvPr>
            <p:ph type="sldNum" sz="quarter" idx="4"/>
          </p:nvPr>
        </p:nvSpPr>
        <p:spPr/>
        <p:txBody>
          <a:bodyPr/>
          <a:lstStyle/>
          <a:p>
            <a:fld id="{6998E55D-8E2A-4AFE-A61C-B5DBBB7761E7}" type="slidenum">
              <a:rPr lang="en-GB" noProof="0" smtClean="0"/>
              <a:pPr/>
              <a:t>36</a:t>
            </a:fld>
            <a:endParaRPr lang="en-GB" noProof="0"/>
          </a:p>
        </p:txBody>
      </p:sp>
    </p:spTree>
    <p:extLst>
      <p:ext uri="{BB962C8B-B14F-4D97-AF65-F5344CB8AC3E}">
        <p14:creationId xmlns:p14="http://schemas.microsoft.com/office/powerpoint/2010/main" val="2864726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32696-34E5-1A73-5D0B-DFCAD43D7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37CF0A-2C8B-9D97-C103-BA03298929B9}"/>
              </a:ext>
            </a:extLst>
          </p:cNvPr>
          <p:cNvSpPr>
            <a:spLocks noGrp="1"/>
          </p:cNvSpPr>
          <p:nvPr>
            <p:ph type="title"/>
          </p:nvPr>
        </p:nvSpPr>
        <p:spPr/>
        <p:txBody>
          <a:bodyPr/>
          <a:lstStyle/>
          <a:p>
            <a:r>
              <a:rPr lang="en-GB"/>
              <a:t>Waste</a:t>
            </a:r>
            <a:endParaRPr lang="en-GB" noProof="0"/>
          </a:p>
        </p:txBody>
      </p:sp>
      <p:sp>
        <p:nvSpPr>
          <p:cNvPr id="7" name="Rectangle 6">
            <a:extLst>
              <a:ext uri="{FF2B5EF4-FFF2-40B4-BE49-F238E27FC236}">
                <a16:creationId xmlns:a16="http://schemas.microsoft.com/office/drawing/2014/main" id="{A73CEC60-0730-D780-E934-2057D59B6DF7}"/>
              </a:ext>
            </a:extLst>
          </p:cNvPr>
          <p:cNvSpPr/>
          <p:nvPr/>
        </p:nvSpPr>
        <p:spPr>
          <a:xfrm>
            <a:off x="1005840" y="2020372"/>
            <a:ext cx="3119718" cy="912014"/>
          </a:xfrm>
          <a:prstGeom prst="rect">
            <a:avLst/>
          </a:prstGeom>
          <a:solidFill>
            <a:srgbClr val="F9A98E"/>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rPr>
              <a:t>Waste routes</a:t>
            </a:r>
          </a:p>
        </p:txBody>
      </p:sp>
      <p:sp>
        <p:nvSpPr>
          <p:cNvPr id="3" name="Rectangle 2" descr="The top view of a collection of batteries.">
            <a:extLst>
              <a:ext uri="{FF2B5EF4-FFF2-40B4-BE49-F238E27FC236}">
                <a16:creationId xmlns:a16="http://schemas.microsoft.com/office/drawing/2014/main" id="{0994BD8B-73A3-C65E-0E8A-C8B8F1790E53}"/>
              </a:ext>
            </a:extLst>
          </p:cNvPr>
          <p:cNvSpPr/>
          <p:nvPr/>
        </p:nvSpPr>
        <p:spPr>
          <a:xfrm>
            <a:off x="1005839" y="2932386"/>
            <a:ext cx="3119718" cy="2023086"/>
          </a:xfrm>
          <a:prstGeom prst="rect">
            <a:avLst/>
          </a:prstGeom>
          <a:blipFill>
            <a:blip r:embed="rId3"/>
            <a:srcRect/>
            <a:stretch>
              <a:fillRect t="-268" b="-268"/>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8" name="Rectangle 7">
            <a:extLst>
              <a:ext uri="{FF2B5EF4-FFF2-40B4-BE49-F238E27FC236}">
                <a16:creationId xmlns:a16="http://schemas.microsoft.com/office/drawing/2014/main" id="{944A5352-F856-D897-CE92-6E3957F2CF3E}"/>
              </a:ext>
            </a:extLst>
          </p:cNvPr>
          <p:cNvSpPr/>
          <p:nvPr/>
        </p:nvSpPr>
        <p:spPr>
          <a:xfrm>
            <a:off x="4575639" y="2020372"/>
            <a:ext cx="3119718" cy="921709"/>
          </a:xfrm>
          <a:prstGeom prst="rect">
            <a:avLst/>
          </a:prstGeom>
          <a:solidFill>
            <a:srgbClr val="F9A98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a:solidFill>
                  <a:schemeClr val="tx1"/>
                </a:solidFill>
              </a:rPr>
              <a:t>COSHH and standard operating procedures</a:t>
            </a:r>
          </a:p>
        </p:txBody>
      </p:sp>
      <p:grpSp>
        <p:nvGrpSpPr>
          <p:cNvPr id="17" name="Group 16" descr="COSHH symbols.">
            <a:extLst>
              <a:ext uri="{FF2B5EF4-FFF2-40B4-BE49-F238E27FC236}">
                <a16:creationId xmlns:a16="http://schemas.microsoft.com/office/drawing/2014/main" id="{C74F0E12-CAD9-E91A-1F5C-848EDA38733A}"/>
              </a:ext>
            </a:extLst>
          </p:cNvPr>
          <p:cNvGrpSpPr/>
          <p:nvPr/>
        </p:nvGrpSpPr>
        <p:grpSpPr>
          <a:xfrm>
            <a:off x="4575639" y="2932386"/>
            <a:ext cx="3119718" cy="2023086"/>
            <a:chOff x="4575639" y="2932386"/>
            <a:chExt cx="3119718" cy="2023086"/>
          </a:xfrm>
        </p:grpSpPr>
        <p:sp>
          <p:nvSpPr>
            <p:cNvPr id="4" name="Rectangle 3">
              <a:extLst>
                <a:ext uri="{FF2B5EF4-FFF2-40B4-BE49-F238E27FC236}">
                  <a16:creationId xmlns:a16="http://schemas.microsoft.com/office/drawing/2014/main" id="{E63186E4-18B3-8C8B-EA3D-8C9BEDEEACD8}"/>
                </a:ext>
              </a:extLst>
            </p:cNvPr>
            <p:cNvSpPr/>
            <p:nvPr/>
          </p:nvSpPr>
          <p:spPr>
            <a:xfrm>
              <a:off x="4575639" y="2932386"/>
              <a:ext cx="3119718" cy="202308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grpSp>
          <p:nvGrpSpPr>
            <p:cNvPr id="16" name="Group 15">
              <a:extLst>
                <a:ext uri="{FF2B5EF4-FFF2-40B4-BE49-F238E27FC236}">
                  <a16:creationId xmlns:a16="http://schemas.microsoft.com/office/drawing/2014/main" id="{7192EE71-5DA4-4E37-D576-F228A33A27E5}"/>
                </a:ext>
              </a:extLst>
            </p:cNvPr>
            <p:cNvGrpSpPr/>
            <p:nvPr/>
          </p:nvGrpSpPr>
          <p:grpSpPr>
            <a:xfrm>
              <a:off x="4757310" y="3039054"/>
              <a:ext cx="2761085" cy="1791537"/>
              <a:chOff x="4757310" y="3039054"/>
              <a:chExt cx="2761085" cy="1791537"/>
            </a:xfrm>
          </p:grpSpPr>
          <p:pic>
            <p:nvPicPr>
              <p:cNvPr id="10" name="Picture 9">
                <a:extLst>
                  <a:ext uri="{FF2B5EF4-FFF2-40B4-BE49-F238E27FC236}">
                    <a16:creationId xmlns:a16="http://schemas.microsoft.com/office/drawing/2014/main" id="{6939A978-A157-E143-79BE-BC80910C67D6}"/>
                  </a:ext>
                </a:extLst>
              </p:cNvPr>
              <p:cNvPicPr>
                <a:picLocks noChangeAspect="1"/>
              </p:cNvPicPr>
              <p:nvPr/>
            </p:nvPicPr>
            <p:blipFill>
              <a:blip r:embed="rId4"/>
              <a:stretch>
                <a:fillRect/>
              </a:stretch>
            </p:blipFill>
            <p:spPr>
              <a:xfrm>
                <a:off x="4757310" y="3039054"/>
                <a:ext cx="904875" cy="904875"/>
              </a:xfrm>
              <a:prstGeom prst="rect">
                <a:avLst/>
              </a:prstGeom>
            </p:spPr>
          </p:pic>
          <p:pic>
            <p:nvPicPr>
              <p:cNvPr id="13" name="Picture 12">
                <a:extLst>
                  <a:ext uri="{FF2B5EF4-FFF2-40B4-BE49-F238E27FC236}">
                    <a16:creationId xmlns:a16="http://schemas.microsoft.com/office/drawing/2014/main" id="{887EBE53-A27D-FDDF-1623-71A21DE96A67}"/>
                  </a:ext>
                </a:extLst>
              </p:cNvPr>
              <p:cNvPicPr>
                <a:picLocks noChangeAspect="1"/>
              </p:cNvPicPr>
              <p:nvPr/>
            </p:nvPicPr>
            <p:blipFill>
              <a:blip r:embed="rId5"/>
              <a:stretch>
                <a:fillRect/>
              </a:stretch>
            </p:blipFill>
            <p:spPr>
              <a:xfrm>
                <a:off x="6000115" y="3039054"/>
                <a:ext cx="904875" cy="904875"/>
              </a:xfrm>
              <a:prstGeom prst="rect">
                <a:avLst/>
              </a:prstGeom>
            </p:spPr>
          </p:pic>
          <p:pic>
            <p:nvPicPr>
              <p:cNvPr id="14" name="Picture 13">
                <a:extLst>
                  <a:ext uri="{FF2B5EF4-FFF2-40B4-BE49-F238E27FC236}">
                    <a16:creationId xmlns:a16="http://schemas.microsoft.com/office/drawing/2014/main" id="{FFA90233-F312-5FE6-36FB-5E6871A478F8}"/>
                  </a:ext>
                </a:extLst>
              </p:cNvPr>
              <p:cNvPicPr>
                <a:picLocks noChangeAspect="1"/>
              </p:cNvPicPr>
              <p:nvPr/>
            </p:nvPicPr>
            <p:blipFill>
              <a:blip r:embed="rId6"/>
              <a:stretch>
                <a:fillRect/>
              </a:stretch>
            </p:blipFill>
            <p:spPr>
              <a:xfrm>
                <a:off x="5451994" y="3925716"/>
                <a:ext cx="904875" cy="904875"/>
              </a:xfrm>
              <a:prstGeom prst="rect">
                <a:avLst/>
              </a:prstGeom>
            </p:spPr>
          </p:pic>
          <p:pic>
            <p:nvPicPr>
              <p:cNvPr id="15" name="Picture 14">
                <a:extLst>
                  <a:ext uri="{FF2B5EF4-FFF2-40B4-BE49-F238E27FC236}">
                    <a16:creationId xmlns:a16="http://schemas.microsoft.com/office/drawing/2014/main" id="{AE0E4A1E-5361-343D-56E3-8CF5CAF7FAF7}"/>
                  </a:ext>
                </a:extLst>
              </p:cNvPr>
              <p:cNvPicPr>
                <a:picLocks noChangeAspect="1"/>
              </p:cNvPicPr>
              <p:nvPr/>
            </p:nvPicPr>
            <p:blipFill>
              <a:blip r:embed="rId7"/>
              <a:stretch>
                <a:fillRect/>
              </a:stretch>
            </p:blipFill>
            <p:spPr>
              <a:xfrm>
                <a:off x="6613520" y="3895062"/>
                <a:ext cx="904875" cy="904875"/>
              </a:xfrm>
              <a:prstGeom prst="rect">
                <a:avLst/>
              </a:prstGeom>
            </p:spPr>
          </p:pic>
        </p:grpSp>
      </p:grpSp>
      <p:sp>
        <p:nvSpPr>
          <p:cNvPr id="9" name="Rectangle 8">
            <a:extLst>
              <a:ext uri="{FF2B5EF4-FFF2-40B4-BE49-F238E27FC236}">
                <a16:creationId xmlns:a16="http://schemas.microsoft.com/office/drawing/2014/main" id="{AA7D8172-97A8-B51F-C479-2E2D512AEF1C}"/>
              </a:ext>
            </a:extLst>
          </p:cNvPr>
          <p:cNvSpPr/>
          <p:nvPr/>
        </p:nvSpPr>
        <p:spPr>
          <a:xfrm>
            <a:off x="8145439" y="2020372"/>
            <a:ext cx="3119718" cy="912013"/>
          </a:xfrm>
          <a:prstGeom prst="rect">
            <a:avLst/>
          </a:prstGeom>
          <a:solidFill>
            <a:srgbClr val="F9A98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a:solidFill>
                  <a:schemeClr val="tx1"/>
                </a:solidFill>
              </a:rPr>
              <a:t>Signage and Individual Behaviour</a:t>
            </a:r>
          </a:p>
        </p:txBody>
      </p:sp>
      <p:sp>
        <p:nvSpPr>
          <p:cNvPr id="6" name="Rectangle: Single Corner Rounded 5" descr="A photo of a dog under a blanket.">
            <a:extLst>
              <a:ext uri="{FF2B5EF4-FFF2-40B4-BE49-F238E27FC236}">
                <a16:creationId xmlns:a16="http://schemas.microsoft.com/office/drawing/2014/main" id="{C1A48967-21B5-6855-5A33-6668657086F3}"/>
              </a:ext>
            </a:extLst>
          </p:cNvPr>
          <p:cNvSpPr/>
          <p:nvPr/>
        </p:nvSpPr>
        <p:spPr>
          <a:xfrm flipV="1">
            <a:off x="8145439" y="2932386"/>
            <a:ext cx="3119718" cy="2023086"/>
          </a:xfrm>
          <a:prstGeom prst="round1Rect">
            <a:avLst/>
          </a:prstGeom>
          <a:blipFill dpi="0" rotWithShape="0">
            <a:blip r:embed="rId8"/>
            <a:srcRect/>
            <a:stretch>
              <a:fillRect t="-1402" b="-1402"/>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11" name="Text Placeholder 2">
            <a:extLst>
              <a:ext uri="{FF2B5EF4-FFF2-40B4-BE49-F238E27FC236}">
                <a16:creationId xmlns:a16="http://schemas.microsoft.com/office/drawing/2014/main" id="{A00FC3BE-B1C6-7873-746E-4E4A5CBA6F22}"/>
              </a:ext>
            </a:extLst>
          </p:cNvPr>
          <p:cNvSpPr txBox="1">
            <a:spLocks/>
          </p:cNvSpPr>
          <p:nvPr/>
        </p:nvSpPr>
        <p:spPr>
          <a:xfrm>
            <a:off x="7115174" y="5327997"/>
            <a:ext cx="3909621" cy="1147332"/>
          </a:xfrm>
          <a:prstGeom prst="rect">
            <a:avLst/>
          </a:prstGeom>
          <a:ln w="28575">
            <a:solidFill>
              <a:schemeClr val="accent3">
                <a:lumMod val="75000"/>
              </a:schemeClr>
            </a:solidFill>
            <a:prstDash val="sys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000" noProof="0"/>
              <a:t>Did you know?</a:t>
            </a:r>
          </a:p>
          <a:p>
            <a:pPr marL="0" indent="0">
              <a:lnSpc>
                <a:spcPct val="100000"/>
              </a:lnSpc>
              <a:buNone/>
            </a:pPr>
            <a:r>
              <a:rPr lang="en-GB" sz="2000"/>
              <a:t>Some recycling schemes only recycle specific brands.</a:t>
            </a:r>
            <a:endParaRPr lang="en-GB" sz="2000">
              <a:ea typeface="Calibri" panose="020F0502020204030204"/>
              <a:cs typeface="Calibri" panose="020F0502020204030204"/>
            </a:endParaRPr>
          </a:p>
        </p:txBody>
      </p:sp>
      <p:pic>
        <p:nvPicPr>
          <p:cNvPr id="12" name="Graphic 11">
            <a:extLst>
              <a:ext uri="{FF2B5EF4-FFF2-40B4-BE49-F238E27FC236}">
                <a16:creationId xmlns:a16="http://schemas.microsoft.com/office/drawing/2014/main" id="{116963B2-57BD-F017-4364-64D9CD91061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0195802" y="5345155"/>
            <a:ext cx="720000" cy="720000"/>
          </a:xfrm>
          <a:prstGeom prst="rect">
            <a:avLst/>
          </a:prstGeom>
        </p:spPr>
      </p:pic>
      <p:sp>
        <p:nvSpPr>
          <p:cNvPr id="5" name="Slide Number Placeholder 4">
            <a:extLst>
              <a:ext uri="{FF2B5EF4-FFF2-40B4-BE49-F238E27FC236}">
                <a16:creationId xmlns:a16="http://schemas.microsoft.com/office/drawing/2014/main" id="{9FF6B565-DA6B-B081-9693-0352B6126212}"/>
              </a:ext>
            </a:extLst>
          </p:cNvPr>
          <p:cNvSpPr>
            <a:spLocks noGrp="1"/>
          </p:cNvSpPr>
          <p:nvPr>
            <p:ph type="sldNum" sz="quarter" idx="4"/>
          </p:nvPr>
        </p:nvSpPr>
        <p:spPr/>
        <p:txBody>
          <a:bodyPr/>
          <a:lstStyle/>
          <a:p>
            <a:fld id="{6998E55D-8E2A-4AFE-A61C-B5DBBB7761E7}" type="slidenum">
              <a:rPr lang="en-GB" noProof="0" smtClean="0"/>
              <a:pPr/>
              <a:t>37</a:t>
            </a:fld>
            <a:endParaRPr lang="en-GB" noProof="0"/>
          </a:p>
        </p:txBody>
      </p:sp>
    </p:spTree>
    <p:extLst>
      <p:ext uri="{BB962C8B-B14F-4D97-AF65-F5344CB8AC3E}">
        <p14:creationId xmlns:p14="http://schemas.microsoft.com/office/powerpoint/2010/main" val="2702931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D2848-D1A5-34DF-9A88-8D3A86267F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5145F-83AD-515E-F72B-CA124BD48385}"/>
              </a:ext>
            </a:extLst>
          </p:cNvPr>
          <p:cNvSpPr>
            <a:spLocks noGrp="1"/>
          </p:cNvSpPr>
          <p:nvPr>
            <p:ph type="title"/>
          </p:nvPr>
        </p:nvSpPr>
        <p:spPr/>
        <p:txBody>
          <a:bodyPr/>
          <a:lstStyle/>
          <a:p>
            <a:r>
              <a:rPr lang="en-GB" noProof="0"/>
              <a:t>Recording and Reporting</a:t>
            </a:r>
          </a:p>
        </p:txBody>
      </p:sp>
      <p:sp>
        <p:nvSpPr>
          <p:cNvPr id="7" name="Rectangle 6">
            <a:extLst>
              <a:ext uri="{FF2B5EF4-FFF2-40B4-BE49-F238E27FC236}">
                <a16:creationId xmlns:a16="http://schemas.microsoft.com/office/drawing/2014/main" id="{1A0E2E7F-9628-A2A4-C599-7E9A3F56740D}"/>
              </a:ext>
            </a:extLst>
          </p:cNvPr>
          <p:cNvSpPr/>
          <p:nvPr/>
        </p:nvSpPr>
        <p:spPr>
          <a:xfrm>
            <a:off x="1005840" y="2020372"/>
            <a:ext cx="3119718" cy="912014"/>
          </a:xfrm>
          <a:prstGeom prst="rect">
            <a:avLst/>
          </a:prstGeom>
          <a:solidFill>
            <a:srgbClr val="75BF9A"/>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noProof="0">
                <a:solidFill>
                  <a:schemeClr val="tx1"/>
                </a:solidFill>
              </a:rPr>
              <a:t>Local / Wider</a:t>
            </a:r>
          </a:p>
        </p:txBody>
      </p:sp>
      <p:sp>
        <p:nvSpPr>
          <p:cNvPr id="3" name="Rectangle 2" descr="An aerial view of Lancaster University Bailrigg campus. ">
            <a:extLst>
              <a:ext uri="{FF2B5EF4-FFF2-40B4-BE49-F238E27FC236}">
                <a16:creationId xmlns:a16="http://schemas.microsoft.com/office/drawing/2014/main" id="{E64628BC-B7F0-7948-21DC-6D598F04945C}"/>
              </a:ext>
            </a:extLst>
          </p:cNvPr>
          <p:cNvSpPr/>
          <p:nvPr/>
        </p:nvSpPr>
        <p:spPr>
          <a:xfrm>
            <a:off x="1005839" y="2932386"/>
            <a:ext cx="3119718" cy="2023086"/>
          </a:xfrm>
          <a:prstGeom prst="rect">
            <a:avLst/>
          </a:prstGeom>
          <a:blipFill dpi="0" rotWithShape="1">
            <a:blip r:embed="rId3">
              <a:extLst>
                <a:ext uri="{28A0092B-C50C-407E-A947-70E740481C1C}">
                  <a14:useLocalDpi xmlns:a14="http://schemas.microsoft.com/office/drawing/2010/main" val="0"/>
                </a:ext>
              </a:extLst>
            </a:blip>
            <a:srcRect/>
            <a:stretch>
              <a:fillRect l="-7685" r="-7685"/>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8" name="Rectangle 7">
            <a:extLst>
              <a:ext uri="{FF2B5EF4-FFF2-40B4-BE49-F238E27FC236}">
                <a16:creationId xmlns:a16="http://schemas.microsoft.com/office/drawing/2014/main" id="{09C2EFC3-7235-2967-9EE1-678DDA174FFB}"/>
              </a:ext>
            </a:extLst>
          </p:cNvPr>
          <p:cNvSpPr/>
          <p:nvPr/>
        </p:nvSpPr>
        <p:spPr>
          <a:xfrm>
            <a:off x="4575639" y="2020372"/>
            <a:ext cx="3119718" cy="912014"/>
          </a:xfrm>
          <a:prstGeom prst="rect">
            <a:avLst/>
          </a:prstGeom>
          <a:solidFill>
            <a:srgbClr val="75BF9A"/>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rPr>
              <a:t>Quantitative and Qualitative</a:t>
            </a:r>
            <a:endParaRPr lang="en-GB" sz="2800" noProof="0">
              <a:solidFill>
                <a:schemeClr val="tx1"/>
              </a:solidFill>
            </a:endParaRPr>
          </a:p>
        </p:txBody>
      </p:sp>
      <p:sp>
        <p:nvSpPr>
          <p:cNvPr id="4" name="Rectangle 3">
            <a:extLst>
              <a:ext uri="{FF2B5EF4-FFF2-40B4-BE49-F238E27FC236}">
                <a16:creationId xmlns:a16="http://schemas.microsoft.com/office/drawing/2014/main" id="{0FF3E068-D0DC-EB40-ED66-B3607F835AB1}"/>
              </a:ext>
              <a:ext uri="{C183D7F6-B498-43B3-948B-1728B52AA6E4}">
                <adec:decorative xmlns:adec="http://schemas.microsoft.com/office/drawing/2017/decorative" val="1"/>
              </a:ext>
            </a:extLst>
          </p:cNvPr>
          <p:cNvSpPr/>
          <p:nvPr/>
        </p:nvSpPr>
        <p:spPr>
          <a:xfrm>
            <a:off x="4575639" y="2932386"/>
            <a:ext cx="3119718" cy="202308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grpSp>
        <p:nvGrpSpPr>
          <p:cNvPr id="10" name="Group 9" descr="Icons of graphs and people talking">
            <a:extLst>
              <a:ext uri="{FF2B5EF4-FFF2-40B4-BE49-F238E27FC236}">
                <a16:creationId xmlns:a16="http://schemas.microsoft.com/office/drawing/2014/main" id="{7D9D868E-A009-71F5-DB82-E2216FDEAE86}"/>
              </a:ext>
            </a:extLst>
          </p:cNvPr>
          <p:cNvGrpSpPr/>
          <p:nvPr/>
        </p:nvGrpSpPr>
        <p:grpSpPr>
          <a:xfrm>
            <a:off x="4825973" y="3002937"/>
            <a:ext cx="2584111" cy="1823612"/>
            <a:chOff x="8440397" y="3034717"/>
            <a:chExt cx="2584111" cy="1823612"/>
          </a:xfrm>
        </p:grpSpPr>
        <p:pic>
          <p:nvPicPr>
            <p:cNvPr id="13" name="Graphic 12" descr="Bar chart with solid fill">
              <a:extLst>
                <a:ext uri="{FF2B5EF4-FFF2-40B4-BE49-F238E27FC236}">
                  <a16:creationId xmlns:a16="http://schemas.microsoft.com/office/drawing/2014/main" id="{C9E0E269-E2C7-1AF7-7BE0-97AB8842F0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0397" y="3034717"/>
              <a:ext cx="914400" cy="914400"/>
            </a:xfrm>
            <a:prstGeom prst="rect">
              <a:avLst/>
            </a:prstGeom>
          </p:spPr>
        </p:pic>
        <p:pic>
          <p:nvPicPr>
            <p:cNvPr id="15" name="Graphic 14" descr="Pie chart with solid fill">
              <a:extLst>
                <a:ext uri="{FF2B5EF4-FFF2-40B4-BE49-F238E27FC236}">
                  <a16:creationId xmlns:a16="http://schemas.microsoft.com/office/drawing/2014/main" id="{A7DE828D-C0C1-90AD-4494-1986D99FF9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4977" y="3943929"/>
              <a:ext cx="914400" cy="914400"/>
            </a:xfrm>
            <a:prstGeom prst="rect">
              <a:avLst/>
            </a:prstGeom>
          </p:spPr>
        </p:pic>
        <p:pic>
          <p:nvPicPr>
            <p:cNvPr id="17" name="Graphic 16" descr="Chat with solid fill">
              <a:extLst>
                <a:ext uri="{FF2B5EF4-FFF2-40B4-BE49-F238E27FC236}">
                  <a16:creationId xmlns:a16="http://schemas.microsoft.com/office/drawing/2014/main" id="{86AF112F-0943-82D8-722E-72C20BF3A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10108" y="3138401"/>
              <a:ext cx="914400" cy="914400"/>
            </a:xfrm>
            <a:prstGeom prst="rect">
              <a:avLst/>
            </a:prstGeom>
          </p:spPr>
        </p:pic>
        <p:pic>
          <p:nvPicPr>
            <p:cNvPr id="19" name="Graphic 18" descr="Users with solid fill">
              <a:extLst>
                <a:ext uri="{FF2B5EF4-FFF2-40B4-BE49-F238E27FC236}">
                  <a16:creationId xmlns:a16="http://schemas.microsoft.com/office/drawing/2014/main" id="{5BDA5C1D-666F-5DC2-8314-3A43E1537C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10108" y="3827659"/>
              <a:ext cx="914400" cy="914400"/>
            </a:xfrm>
            <a:prstGeom prst="rect">
              <a:avLst/>
            </a:prstGeom>
          </p:spPr>
        </p:pic>
      </p:grpSp>
      <p:sp>
        <p:nvSpPr>
          <p:cNvPr id="9" name="Rectangle 8">
            <a:extLst>
              <a:ext uri="{FF2B5EF4-FFF2-40B4-BE49-F238E27FC236}">
                <a16:creationId xmlns:a16="http://schemas.microsoft.com/office/drawing/2014/main" id="{E9CC72F4-BFC5-A08C-F928-EDA99BB0904F}"/>
              </a:ext>
            </a:extLst>
          </p:cNvPr>
          <p:cNvSpPr/>
          <p:nvPr/>
        </p:nvSpPr>
        <p:spPr>
          <a:xfrm>
            <a:off x="8145439" y="2020372"/>
            <a:ext cx="3119718" cy="912014"/>
          </a:xfrm>
          <a:prstGeom prst="rect">
            <a:avLst/>
          </a:prstGeom>
          <a:solidFill>
            <a:srgbClr val="75BF9A"/>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rPr>
              <a:t>Equipment logs/ Inventories</a:t>
            </a:r>
          </a:p>
        </p:txBody>
      </p:sp>
      <p:sp>
        <p:nvSpPr>
          <p:cNvPr id="6" name="Rectangle: Single Corner Rounded 5" descr="A photo of the contents of a glovebox.">
            <a:extLst>
              <a:ext uri="{FF2B5EF4-FFF2-40B4-BE49-F238E27FC236}">
                <a16:creationId xmlns:a16="http://schemas.microsoft.com/office/drawing/2014/main" id="{4E6A1513-5F6A-7EAB-1AEA-C3B0721AF3A5}"/>
              </a:ext>
            </a:extLst>
          </p:cNvPr>
          <p:cNvSpPr/>
          <p:nvPr/>
        </p:nvSpPr>
        <p:spPr>
          <a:xfrm flipV="1">
            <a:off x="8145439" y="2932386"/>
            <a:ext cx="3119718" cy="2023086"/>
          </a:xfrm>
          <a:prstGeom prst="round1Rect">
            <a:avLst/>
          </a:prstGeom>
          <a:blipFill dpi="0" rotWithShape="0">
            <a:blip r:embed="rId12"/>
            <a:srcRect/>
            <a:stretch>
              <a:fillRect t="-1402" b="-1402"/>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24" name="TextBox 23">
            <a:extLst>
              <a:ext uri="{FF2B5EF4-FFF2-40B4-BE49-F238E27FC236}">
                <a16:creationId xmlns:a16="http://schemas.microsoft.com/office/drawing/2014/main" id="{1047085A-7551-6510-48ED-1C7DA92F412A}"/>
              </a:ext>
            </a:extLst>
          </p:cNvPr>
          <p:cNvSpPr txBox="1"/>
          <p:nvPr/>
        </p:nvSpPr>
        <p:spPr>
          <a:xfrm>
            <a:off x="8709639" y="4558510"/>
            <a:ext cx="1983428" cy="369332"/>
          </a:xfrm>
          <a:prstGeom prst="rect">
            <a:avLst/>
          </a:prstGeom>
          <a:noFill/>
        </p:spPr>
        <p:txBody>
          <a:bodyPr wrap="none" rtlCol="0">
            <a:spAutoFit/>
          </a:bodyPr>
          <a:lstStyle/>
          <a:p>
            <a:r>
              <a:rPr lang="en-GB">
                <a:solidFill>
                  <a:schemeClr val="bg2"/>
                </a:solidFill>
              </a:rPr>
              <a:t>Placeholder figures</a:t>
            </a:r>
          </a:p>
        </p:txBody>
      </p:sp>
      <p:sp>
        <p:nvSpPr>
          <p:cNvPr id="11" name="Text Placeholder 2">
            <a:extLst>
              <a:ext uri="{FF2B5EF4-FFF2-40B4-BE49-F238E27FC236}">
                <a16:creationId xmlns:a16="http://schemas.microsoft.com/office/drawing/2014/main" id="{85A20116-4EA1-9399-A8B3-622766EA5B78}"/>
              </a:ext>
            </a:extLst>
          </p:cNvPr>
          <p:cNvSpPr txBox="1">
            <a:spLocks/>
          </p:cNvSpPr>
          <p:nvPr/>
        </p:nvSpPr>
        <p:spPr>
          <a:xfrm>
            <a:off x="7802088" y="5420279"/>
            <a:ext cx="3222708" cy="912014"/>
          </a:xfrm>
          <a:prstGeom prst="rect">
            <a:avLst/>
          </a:prstGeom>
          <a:ln w="28575">
            <a:solidFill>
              <a:schemeClr val="accent3">
                <a:lumMod val="75000"/>
              </a:schemeClr>
            </a:solidFill>
            <a:prstDash val="sys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000"/>
              <a:t>When did </a:t>
            </a:r>
            <a:r>
              <a:rPr lang="en-GB" sz="2000" noProof="0"/>
              <a:t>you </a:t>
            </a:r>
            <a:r>
              <a:rPr lang="en-GB" sz="2000"/>
              <a:t>last have a lab or cupboard clear out?</a:t>
            </a:r>
            <a:endParaRPr lang="en-GB" sz="2000" noProof="0"/>
          </a:p>
        </p:txBody>
      </p:sp>
      <p:pic>
        <p:nvPicPr>
          <p:cNvPr id="12" name="Graphic 11">
            <a:extLst>
              <a:ext uri="{FF2B5EF4-FFF2-40B4-BE49-F238E27FC236}">
                <a16:creationId xmlns:a16="http://schemas.microsoft.com/office/drawing/2014/main" id="{21BC64E4-93D3-4DC7-9542-48E317E9196C}"/>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0281527" y="5656501"/>
            <a:ext cx="720000" cy="720000"/>
          </a:xfrm>
          <a:prstGeom prst="rect">
            <a:avLst/>
          </a:prstGeom>
        </p:spPr>
      </p:pic>
      <p:sp>
        <p:nvSpPr>
          <p:cNvPr id="5" name="Slide Number Placeholder 4">
            <a:extLst>
              <a:ext uri="{FF2B5EF4-FFF2-40B4-BE49-F238E27FC236}">
                <a16:creationId xmlns:a16="http://schemas.microsoft.com/office/drawing/2014/main" id="{4A88912D-EEEC-9123-C5C3-6000379CCFF4}"/>
              </a:ext>
            </a:extLst>
          </p:cNvPr>
          <p:cNvSpPr>
            <a:spLocks noGrp="1"/>
          </p:cNvSpPr>
          <p:nvPr>
            <p:ph type="sldNum" sz="quarter" idx="4"/>
          </p:nvPr>
        </p:nvSpPr>
        <p:spPr/>
        <p:txBody>
          <a:bodyPr/>
          <a:lstStyle/>
          <a:p>
            <a:fld id="{6998E55D-8E2A-4AFE-A61C-B5DBBB7761E7}" type="slidenum">
              <a:rPr lang="en-GB" noProof="0" smtClean="0"/>
              <a:pPr/>
              <a:t>38</a:t>
            </a:fld>
            <a:endParaRPr lang="en-GB" noProof="0"/>
          </a:p>
        </p:txBody>
      </p:sp>
    </p:spTree>
    <p:extLst>
      <p:ext uri="{BB962C8B-B14F-4D97-AF65-F5344CB8AC3E}">
        <p14:creationId xmlns:p14="http://schemas.microsoft.com/office/powerpoint/2010/main" val="1570549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E02CB-DAFB-9256-7E55-D794D0DC2B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3928B6-A5F2-6358-07CA-CBEB9D0616A3}"/>
              </a:ext>
            </a:extLst>
          </p:cNvPr>
          <p:cNvSpPr>
            <a:spLocks noGrp="1"/>
          </p:cNvSpPr>
          <p:nvPr>
            <p:ph type="title"/>
          </p:nvPr>
        </p:nvSpPr>
        <p:spPr/>
        <p:txBody>
          <a:bodyPr/>
          <a:lstStyle/>
          <a:p>
            <a:r>
              <a:rPr lang="en-GB"/>
              <a:t>Travel</a:t>
            </a:r>
            <a:endParaRPr lang="en-GB" noProof="0"/>
          </a:p>
        </p:txBody>
      </p:sp>
      <p:sp>
        <p:nvSpPr>
          <p:cNvPr id="7" name="Rectangle 6">
            <a:extLst>
              <a:ext uri="{FF2B5EF4-FFF2-40B4-BE49-F238E27FC236}">
                <a16:creationId xmlns:a16="http://schemas.microsoft.com/office/drawing/2014/main" id="{DFCC6A25-640E-5C68-4F90-BB48F8423F61}"/>
              </a:ext>
            </a:extLst>
          </p:cNvPr>
          <p:cNvSpPr/>
          <p:nvPr/>
        </p:nvSpPr>
        <p:spPr>
          <a:xfrm>
            <a:off x="1005840" y="2020372"/>
            <a:ext cx="3119718" cy="912014"/>
          </a:xfrm>
          <a:prstGeom prst="rect">
            <a:avLst/>
          </a:prstGeom>
          <a:solidFill>
            <a:srgbClr val="9C7598"/>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rPr>
              <a:t>Train Travel</a:t>
            </a:r>
          </a:p>
        </p:txBody>
      </p:sp>
      <p:sp>
        <p:nvSpPr>
          <p:cNvPr id="3" name="Rectangle 2" descr="A photo of a train going over a bridge">
            <a:extLst>
              <a:ext uri="{FF2B5EF4-FFF2-40B4-BE49-F238E27FC236}">
                <a16:creationId xmlns:a16="http://schemas.microsoft.com/office/drawing/2014/main" id="{E6BA0164-1A61-8380-7836-843D50D80B25}"/>
              </a:ext>
            </a:extLst>
          </p:cNvPr>
          <p:cNvSpPr/>
          <p:nvPr/>
        </p:nvSpPr>
        <p:spPr>
          <a:xfrm>
            <a:off x="1005839" y="2932386"/>
            <a:ext cx="3119718" cy="2023086"/>
          </a:xfrm>
          <a:prstGeom prst="rect">
            <a:avLst/>
          </a:prstGeom>
          <a:blipFill>
            <a:blip r:embed="rId3">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8" name="Rectangle 7">
            <a:extLst>
              <a:ext uri="{FF2B5EF4-FFF2-40B4-BE49-F238E27FC236}">
                <a16:creationId xmlns:a16="http://schemas.microsoft.com/office/drawing/2014/main" id="{86DD0367-B5DB-C298-E852-1564D487EA79}"/>
              </a:ext>
            </a:extLst>
          </p:cNvPr>
          <p:cNvSpPr/>
          <p:nvPr/>
        </p:nvSpPr>
        <p:spPr>
          <a:xfrm>
            <a:off x="4575639" y="2020372"/>
            <a:ext cx="3119718" cy="912014"/>
          </a:xfrm>
          <a:prstGeom prst="rect">
            <a:avLst/>
          </a:prstGeom>
          <a:solidFill>
            <a:srgbClr val="9C7598"/>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rPr>
              <a:t>Decision Tree</a:t>
            </a:r>
          </a:p>
        </p:txBody>
      </p:sp>
      <p:sp>
        <p:nvSpPr>
          <p:cNvPr id="4" name="Rectangle 3">
            <a:extLst>
              <a:ext uri="{FF2B5EF4-FFF2-40B4-BE49-F238E27FC236}">
                <a16:creationId xmlns:a16="http://schemas.microsoft.com/office/drawing/2014/main" id="{2F7519E8-08E6-7D51-5312-5EC5A17E81B0}"/>
              </a:ext>
              <a:ext uri="{C183D7F6-B498-43B3-948B-1728B52AA6E4}">
                <adec:decorative xmlns:adec="http://schemas.microsoft.com/office/drawing/2017/decorative" val="1"/>
              </a:ext>
            </a:extLst>
          </p:cNvPr>
          <p:cNvSpPr/>
          <p:nvPr/>
        </p:nvSpPr>
        <p:spPr>
          <a:xfrm>
            <a:off x="4575639" y="2932386"/>
            <a:ext cx="3119718" cy="2023086"/>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pic>
        <p:nvPicPr>
          <p:cNvPr id="27" name="Graphic 26" descr="Decision chart with solid fill">
            <a:extLst>
              <a:ext uri="{FF2B5EF4-FFF2-40B4-BE49-F238E27FC236}">
                <a16:creationId xmlns:a16="http://schemas.microsoft.com/office/drawing/2014/main" id="{3A4C94AA-1E97-1AAA-4C78-90D5899048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0829" y="3385998"/>
            <a:ext cx="914400" cy="914400"/>
          </a:xfrm>
          <a:prstGeom prst="rect">
            <a:avLst/>
          </a:prstGeom>
        </p:spPr>
      </p:pic>
      <p:sp>
        <p:nvSpPr>
          <p:cNvPr id="21" name="TextBox 20">
            <a:extLst>
              <a:ext uri="{FF2B5EF4-FFF2-40B4-BE49-F238E27FC236}">
                <a16:creationId xmlns:a16="http://schemas.microsoft.com/office/drawing/2014/main" id="{712B844D-43F7-79BE-AF6D-D90C6DE81DFF}"/>
              </a:ext>
            </a:extLst>
          </p:cNvPr>
          <p:cNvSpPr txBox="1"/>
          <p:nvPr/>
        </p:nvSpPr>
        <p:spPr>
          <a:xfrm>
            <a:off x="4903368" y="4466624"/>
            <a:ext cx="2383324" cy="369332"/>
          </a:xfrm>
          <a:prstGeom prst="rect">
            <a:avLst/>
          </a:prstGeom>
          <a:noFill/>
        </p:spPr>
        <p:txBody>
          <a:bodyPr wrap="square" lIns="91440" tIns="45720" rIns="91440" bIns="45720" anchor="t">
            <a:spAutoFit/>
          </a:bodyPr>
          <a:lstStyle/>
          <a:p>
            <a:r>
              <a:rPr lang="en-GB">
                <a:hlinkClick r:id="rId6"/>
              </a:rPr>
              <a:t>Decision Tree</a:t>
            </a:r>
            <a:endParaRPr lang="en-GB"/>
          </a:p>
        </p:txBody>
      </p:sp>
      <p:sp>
        <p:nvSpPr>
          <p:cNvPr id="9" name="Rectangle 8">
            <a:extLst>
              <a:ext uri="{FF2B5EF4-FFF2-40B4-BE49-F238E27FC236}">
                <a16:creationId xmlns:a16="http://schemas.microsoft.com/office/drawing/2014/main" id="{2552A84F-B22E-C4B0-47CA-E503A6B73003}"/>
              </a:ext>
            </a:extLst>
          </p:cNvPr>
          <p:cNvSpPr/>
          <p:nvPr/>
        </p:nvSpPr>
        <p:spPr>
          <a:xfrm>
            <a:off x="8145439" y="2020372"/>
            <a:ext cx="3119718" cy="912014"/>
          </a:xfrm>
          <a:prstGeom prst="rect">
            <a:avLst/>
          </a:prstGeom>
          <a:solidFill>
            <a:srgbClr val="9C7598"/>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800">
                <a:solidFill>
                  <a:schemeClr val="tx1"/>
                </a:solidFill>
                <a:ea typeface="Calibri"/>
                <a:cs typeface="Calibri"/>
              </a:rPr>
              <a:t>Offsetting? </a:t>
            </a:r>
            <a:endParaRPr lang="en-GB" sz="2800" noProof="0">
              <a:solidFill>
                <a:schemeClr val="tx1"/>
              </a:solidFill>
            </a:endParaRPr>
          </a:p>
        </p:txBody>
      </p:sp>
      <p:sp>
        <p:nvSpPr>
          <p:cNvPr id="6" name="Rectangle: Single Corner Rounded 5" descr="An image of a plane flying over trees.">
            <a:extLst>
              <a:ext uri="{FF2B5EF4-FFF2-40B4-BE49-F238E27FC236}">
                <a16:creationId xmlns:a16="http://schemas.microsoft.com/office/drawing/2014/main" id="{007D77BF-2377-EDBE-2AAE-A8D082A56AFE}"/>
              </a:ext>
            </a:extLst>
          </p:cNvPr>
          <p:cNvSpPr/>
          <p:nvPr/>
        </p:nvSpPr>
        <p:spPr>
          <a:xfrm flipV="1">
            <a:off x="8145439" y="2932386"/>
            <a:ext cx="3119718" cy="2023086"/>
          </a:xfrm>
          <a:prstGeom prst="round1Rect">
            <a:avLst/>
          </a:prstGeom>
          <a:blipFill dpi="0" rotWithShape="0">
            <a:blip r:embed="rId7"/>
            <a:srcRect/>
            <a:stretch>
              <a:fillRect t="-1402" b="-1402"/>
            </a:stretch>
          </a:bli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2800" noProof="0">
              <a:solidFill>
                <a:schemeClr val="tx1"/>
              </a:solidFill>
            </a:endParaRPr>
          </a:p>
        </p:txBody>
      </p:sp>
      <p:sp>
        <p:nvSpPr>
          <p:cNvPr id="11" name="Text Placeholder 2">
            <a:extLst>
              <a:ext uri="{FF2B5EF4-FFF2-40B4-BE49-F238E27FC236}">
                <a16:creationId xmlns:a16="http://schemas.microsoft.com/office/drawing/2014/main" id="{2CF3894D-66BD-85BF-4023-2E30F4CCA89B}"/>
              </a:ext>
            </a:extLst>
          </p:cNvPr>
          <p:cNvSpPr txBox="1">
            <a:spLocks/>
          </p:cNvSpPr>
          <p:nvPr/>
        </p:nvSpPr>
        <p:spPr>
          <a:xfrm>
            <a:off x="7125194" y="5192784"/>
            <a:ext cx="4040961" cy="1205119"/>
          </a:xfrm>
          <a:prstGeom prst="rect">
            <a:avLst/>
          </a:prstGeom>
          <a:ln w="28575">
            <a:solidFill>
              <a:schemeClr val="accent3">
                <a:lumMod val="75000"/>
              </a:schemeClr>
            </a:solidFill>
            <a:prstDash val="sys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rgbClr val="AEB4B9"/>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AEB4B9"/>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AEB4B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EB4B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000" noProof="0"/>
              <a:t>Did you know?</a:t>
            </a:r>
          </a:p>
          <a:p>
            <a:pPr marL="0" indent="0">
              <a:lnSpc>
                <a:spcPct val="100000"/>
              </a:lnSpc>
              <a:buNone/>
            </a:pPr>
            <a:r>
              <a:rPr lang="en-GB" sz="2000"/>
              <a:t>Typically, train versus flying will reduce carbon emissions by 80-90%.</a:t>
            </a:r>
            <a:endParaRPr lang="en-GB" sz="2000" noProof="0">
              <a:ea typeface="Calibri" panose="020F0502020204030204"/>
              <a:cs typeface="Calibri" panose="020F0502020204030204"/>
            </a:endParaRPr>
          </a:p>
        </p:txBody>
      </p:sp>
      <p:pic>
        <p:nvPicPr>
          <p:cNvPr id="13" name="Graphic 12">
            <a:extLst>
              <a:ext uri="{FF2B5EF4-FFF2-40B4-BE49-F238E27FC236}">
                <a16:creationId xmlns:a16="http://schemas.microsoft.com/office/drawing/2014/main" id="{3630CE5D-A3AD-811A-9149-EEFC959EFBC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0446156" y="5219013"/>
            <a:ext cx="720000" cy="720000"/>
          </a:xfrm>
          <a:prstGeom prst="rect">
            <a:avLst/>
          </a:prstGeom>
        </p:spPr>
      </p:pic>
      <p:sp>
        <p:nvSpPr>
          <p:cNvPr id="5" name="Slide Number Placeholder 4">
            <a:extLst>
              <a:ext uri="{FF2B5EF4-FFF2-40B4-BE49-F238E27FC236}">
                <a16:creationId xmlns:a16="http://schemas.microsoft.com/office/drawing/2014/main" id="{D5C39378-883F-7E7C-29DF-8FBEBA2ECC12}"/>
              </a:ext>
            </a:extLst>
          </p:cNvPr>
          <p:cNvSpPr>
            <a:spLocks noGrp="1"/>
          </p:cNvSpPr>
          <p:nvPr>
            <p:ph type="sldNum" sz="quarter" idx="4"/>
          </p:nvPr>
        </p:nvSpPr>
        <p:spPr/>
        <p:txBody>
          <a:bodyPr/>
          <a:lstStyle/>
          <a:p>
            <a:fld id="{6998E55D-8E2A-4AFE-A61C-B5DBBB7761E7}" type="slidenum">
              <a:rPr lang="en-GB" noProof="0" smtClean="0"/>
              <a:pPr/>
              <a:t>39</a:t>
            </a:fld>
            <a:endParaRPr lang="en-GB" noProof="0"/>
          </a:p>
        </p:txBody>
      </p:sp>
    </p:spTree>
    <p:extLst>
      <p:ext uri="{BB962C8B-B14F-4D97-AF65-F5344CB8AC3E}">
        <p14:creationId xmlns:p14="http://schemas.microsoft.com/office/powerpoint/2010/main" val="366368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76B9-8801-86FF-9E60-6E1ECBB77A62}"/>
              </a:ext>
            </a:extLst>
          </p:cNvPr>
          <p:cNvSpPr>
            <a:spLocks noGrp="1"/>
          </p:cNvSpPr>
          <p:nvPr>
            <p:ph type="title"/>
          </p:nvPr>
        </p:nvSpPr>
        <p:spPr/>
        <p:txBody>
          <a:bodyPr/>
          <a:lstStyle/>
          <a:p>
            <a:r>
              <a:rPr lang="en-GB"/>
              <a:t>Development of this resource</a:t>
            </a:r>
          </a:p>
        </p:txBody>
      </p:sp>
      <p:sp>
        <p:nvSpPr>
          <p:cNvPr id="3" name="Content Placeholder 2">
            <a:extLst>
              <a:ext uri="{FF2B5EF4-FFF2-40B4-BE49-F238E27FC236}">
                <a16:creationId xmlns:a16="http://schemas.microsoft.com/office/drawing/2014/main" id="{0EE4783E-360D-6836-DD28-D73320AEEAB9}"/>
              </a:ext>
            </a:extLst>
          </p:cNvPr>
          <p:cNvSpPr>
            <a:spLocks noGrp="1"/>
          </p:cNvSpPr>
          <p:nvPr>
            <p:ph idx="1"/>
          </p:nvPr>
        </p:nvSpPr>
        <p:spPr/>
        <p:txBody>
          <a:bodyPr>
            <a:normAutofit/>
          </a:bodyPr>
          <a:lstStyle/>
          <a:p>
            <a:pPr>
              <a:lnSpc>
                <a:spcPct val="115000"/>
              </a:lnSpc>
              <a:spcAft>
                <a:spcPts val="800"/>
              </a:spcAft>
            </a:pPr>
            <a:r>
              <a:rPr lang="en-GB" sz="1800" kern="100">
                <a:ea typeface="Aptos" panose="020B0004020202020204" pitchFamily="34" charset="0"/>
                <a:cs typeface="Times New Roman"/>
              </a:rPr>
              <a:t>This </a:t>
            </a:r>
            <a:r>
              <a:rPr lang="en-GB" sz="1800" kern="100">
                <a:solidFill>
                  <a:srgbClr val="000000"/>
                </a:solidFill>
                <a:ea typeface="Aptos" panose="020B0004020202020204" pitchFamily="34" charset="0"/>
                <a:cs typeface="Times New Roman"/>
              </a:rPr>
              <a:t>resource was developed </a:t>
            </a:r>
            <a:r>
              <a:rPr lang="en-GB" sz="1800" kern="100">
                <a:ea typeface="Aptos" panose="020B0004020202020204" pitchFamily="34" charset="0"/>
                <a:cs typeface="Times New Roman"/>
              </a:rPr>
              <a:t>in 2025 by members of the Reimagining Research Practice project, funded by the </a:t>
            </a:r>
            <a:r>
              <a:rPr lang="en-GB" sz="1800" kern="100" err="1">
                <a:ea typeface="Aptos" panose="020B0004020202020204" pitchFamily="34" charset="0"/>
                <a:cs typeface="Times New Roman"/>
              </a:rPr>
              <a:t>Wellcome</a:t>
            </a:r>
            <a:r>
              <a:rPr lang="en-GB" sz="1800" kern="100">
                <a:ea typeface="Aptos" panose="020B0004020202020204" pitchFamily="34" charset="0"/>
                <a:cs typeface="Times New Roman"/>
              </a:rPr>
              <a:t> Trust, in collaboration with the Lancaster University Sustainability Team. </a:t>
            </a:r>
          </a:p>
          <a:p>
            <a:pPr>
              <a:lnSpc>
                <a:spcPct val="114999"/>
              </a:lnSpc>
              <a:spcAft>
                <a:spcPts val="800"/>
              </a:spcAft>
            </a:pPr>
            <a:r>
              <a:rPr lang="en-GB" sz="1800" kern="100">
                <a:ea typeface="Aptos" panose="020B0004020202020204" pitchFamily="34" charset="0"/>
                <a:cs typeface="Times New Roman"/>
              </a:rPr>
              <a:t>Additionally, conversations with members of the university provided useful insights into </a:t>
            </a:r>
            <a:r>
              <a:rPr lang="en-GB" sz="1800" kern="100">
                <a:solidFill>
                  <a:srgbClr val="000000"/>
                </a:solidFill>
                <a:ea typeface="Aptos" panose="020B0004020202020204" pitchFamily="34" charset="0"/>
                <a:cs typeface="Times New Roman"/>
              </a:rPr>
              <a:t>sustainability within teaching, operations and research. </a:t>
            </a:r>
            <a:endParaRPr lang="en-GB" sz="1800" kern="100">
              <a:ea typeface="Aptos" panose="020B0004020202020204" pitchFamily="34" charset="0"/>
              <a:cs typeface="Times New Roman"/>
            </a:endParaRPr>
          </a:p>
        </p:txBody>
      </p:sp>
      <p:sp>
        <p:nvSpPr>
          <p:cNvPr id="4" name="Content Placeholder 3">
            <a:extLst>
              <a:ext uri="{FF2B5EF4-FFF2-40B4-BE49-F238E27FC236}">
                <a16:creationId xmlns:a16="http://schemas.microsoft.com/office/drawing/2014/main" id="{688DC748-2E66-942F-1870-7B34D448C073}"/>
              </a:ext>
            </a:extLst>
          </p:cNvPr>
          <p:cNvSpPr>
            <a:spLocks noGrp="1"/>
          </p:cNvSpPr>
          <p:nvPr>
            <p:ph idx="10"/>
          </p:nvPr>
        </p:nvSpPr>
        <p:spPr/>
        <p:txBody>
          <a:bodyPr vert="horz" lIns="91440" tIns="45720" rIns="91440" bIns="45720" rtlCol="0" anchor="t">
            <a:normAutofit/>
          </a:bodyPr>
          <a:lstStyle/>
          <a:p>
            <a:pPr marL="0" indent="0">
              <a:buNone/>
            </a:pPr>
            <a:r>
              <a:rPr lang="en-GB" sz="1800"/>
              <a:t>Navigation of training and signposting</a:t>
            </a:r>
          </a:p>
          <a:p>
            <a:pPr>
              <a:lnSpc>
                <a:spcPct val="114000"/>
              </a:lnSpc>
            </a:pPr>
            <a:r>
              <a:rPr lang="en-GB" sz="1800"/>
              <a:t>For the training to be concise, not all slides are shown, but the slides will be made available after the session.</a:t>
            </a:r>
          </a:p>
          <a:p>
            <a:pPr>
              <a:lnSpc>
                <a:spcPct val="114000"/>
              </a:lnSpc>
            </a:pPr>
            <a:r>
              <a:rPr lang="en-GB" sz="1800"/>
              <a:t>Further resources and additional activities are provided towards the end of the slide deck.  </a:t>
            </a:r>
          </a:p>
          <a:p>
            <a:pPr marL="0" indent="0">
              <a:buNone/>
            </a:pPr>
            <a:endParaRPr lang="en-GB" sz="1800"/>
          </a:p>
        </p:txBody>
      </p:sp>
      <p:pic>
        <p:nvPicPr>
          <p:cNvPr id="6" name="Picture 5">
            <a:extLst>
              <a:ext uri="{FF2B5EF4-FFF2-40B4-BE49-F238E27FC236}">
                <a16:creationId xmlns:a16="http://schemas.microsoft.com/office/drawing/2014/main" id="{5507A22F-EC37-54E5-2439-E4A6ACE0872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743" y="5894918"/>
            <a:ext cx="2777648" cy="473904"/>
          </a:xfrm>
          <a:prstGeom prst="rect">
            <a:avLst/>
          </a:prstGeom>
        </p:spPr>
      </p:pic>
      <p:pic>
        <p:nvPicPr>
          <p:cNvPr id="7" name="Content Placeholder 9">
            <a:extLst>
              <a:ext uri="{FF2B5EF4-FFF2-40B4-BE49-F238E27FC236}">
                <a16:creationId xmlns:a16="http://schemas.microsoft.com/office/drawing/2014/main" id="{F0045289-6166-CCB7-BE15-67C4BB0BA7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1728" y="5893622"/>
            <a:ext cx="475483" cy="475200"/>
          </a:xfrm>
          <a:prstGeom prst="rect">
            <a:avLst/>
          </a:prstGeom>
        </p:spPr>
      </p:pic>
      <p:grpSp>
        <p:nvGrpSpPr>
          <p:cNvPr id="8" name="Group 7">
            <a:extLst>
              <a:ext uri="{FF2B5EF4-FFF2-40B4-BE49-F238E27FC236}">
                <a16:creationId xmlns:a16="http://schemas.microsoft.com/office/drawing/2014/main" id="{F8852FD4-BBC0-34F9-AD62-89E39EACFCA4}"/>
              </a:ext>
              <a:ext uri="{C183D7F6-B498-43B3-948B-1728B52AA6E4}">
                <adec:decorative xmlns:adec="http://schemas.microsoft.com/office/drawing/2017/decorative" val="1"/>
              </a:ext>
            </a:extLst>
          </p:cNvPr>
          <p:cNvGrpSpPr/>
          <p:nvPr/>
        </p:nvGrpSpPr>
        <p:grpSpPr>
          <a:xfrm>
            <a:off x="4182362" y="5900822"/>
            <a:ext cx="1284326" cy="712633"/>
            <a:chOff x="4182362" y="5900822"/>
            <a:chExt cx="1284326" cy="712633"/>
          </a:xfrm>
        </p:grpSpPr>
        <p:pic>
          <p:nvPicPr>
            <p:cNvPr id="11" name="Picture 10">
              <a:extLst>
                <a:ext uri="{FF2B5EF4-FFF2-40B4-BE49-F238E27FC236}">
                  <a16:creationId xmlns:a16="http://schemas.microsoft.com/office/drawing/2014/main" id="{94DDA5A5-4066-38F4-48B4-A1DB3E6038E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6657" y="5900822"/>
              <a:ext cx="468000" cy="468000"/>
            </a:xfrm>
            <a:prstGeom prst="rect">
              <a:avLst/>
            </a:prstGeom>
          </p:spPr>
        </p:pic>
        <p:sp>
          <p:nvSpPr>
            <p:cNvPr id="12" name="TextBox 11">
              <a:extLst>
                <a:ext uri="{FF2B5EF4-FFF2-40B4-BE49-F238E27FC236}">
                  <a16:creationId xmlns:a16="http://schemas.microsoft.com/office/drawing/2014/main" id="{958D2808-47CD-9A4D-9DC5-AE515B008D15}"/>
                </a:ext>
              </a:extLst>
            </p:cNvPr>
            <p:cNvSpPr txBox="1"/>
            <p:nvPr/>
          </p:nvSpPr>
          <p:spPr>
            <a:xfrm>
              <a:off x="4182362" y="6367234"/>
              <a:ext cx="1284326" cy="246221"/>
            </a:xfrm>
            <a:prstGeom prst="rect">
              <a:avLst/>
            </a:prstGeom>
            <a:noFill/>
          </p:spPr>
          <p:txBody>
            <a:bodyPr wrap="none" lIns="91440" tIns="45720" rIns="91440" bIns="45720" rtlCol="0" anchor="t">
              <a:spAutoFit/>
            </a:bodyPr>
            <a:lstStyle/>
            <a:p>
              <a:r>
                <a:rPr lang="en-GB" sz="1000"/>
                <a:t>Funded by </a:t>
              </a:r>
              <a:r>
                <a:rPr lang="en-GB" sz="1000" err="1"/>
                <a:t>Wellcome</a:t>
              </a:r>
            </a:p>
          </p:txBody>
        </p:sp>
      </p:grpSp>
      <p:pic>
        <p:nvPicPr>
          <p:cNvPr id="9" name="Graphic 8">
            <a:extLst>
              <a:ext uri="{FF2B5EF4-FFF2-40B4-BE49-F238E27FC236}">
                <a16:creationId xmlns:a16="http://schemas.microsoft.com/office/drawing/2014/main" id="{E524A2FD-2CB9-5780-6E32-0311CCF4445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5299" y="2319896"/>
            <a:ext cx="663630" cy="663630"/>
          </a:xfrm>
          <a:prstGeom prst="rect">
            <a:avLst/>
          </a:prstGeom>
        </p:spPr>
      </p:pic>
      <p:sp>
        <p:nvSpPr>
          <p:cNvPr id="5" name="Slide Number Placeholder 4">
            <a:extLst>
              <a:ext uri="{FF2B5EF4-FFF2-40B4-BE49-F238E27FC236}">
                <a16:creationId xmlns:a16="http://schemas.microsoft.com/office/drawing/2014/main" id="{36B75239-8B1C-3A52-7910-6DA5EB0E21B6}"/>
              </a:ext>
            </a:extLst>
          </p:cNvPr>
          <p:cNvSpPr>
            <a:spLocks noGrp="1"/>
          </p:cNvSpPr>
          <p:nvPr>
            <p:ph type="sldNum" sz="quarter" idx="4"/>
          </p:nvPr>
        </p:nvSpPr>
        <p:spPr/>
        <p:txBody>
          <a:bodyPr/>
          <a:lstStyle/>
          <a:p>
            <a:fld id="{6998E55D-8E2A-4AFE-A61C-B5DBBB7761E7}" type="slidenum">
              <a:rPr lang="en-GB" smtClean="0"/>
              <a:pPr/>
              <a:t>4</a:t>
            </a:fld>
            <a:endParaRPr lang="en-GB"/>
          </a:p>
        </p:txBody>
      </p:sp>
      <p:sp>
        <p:nvSpPr>
          <p:cNvPr id="10" name="TextBox 9">
            <a:extLst>
              <a:ext uri="{FF2B5EF4-FFF2-40B4-BE49-F238E27FC236}">
                <a16:creationId xmlns:a16="http://schemas.microsoft.com/office/drawing/2014/main" id="{9A748D01-D9E8-E84C-3EAF-54811B1FFA5F}"/>
              </a:ext>
            </a:extLst>
          </p:cNvPr>
          <p:cNvSpPr txBox="1"/>
          <p:nvPr/>
        </p:nvSpPr>
        <p:spPr>
          <a:xfrm>
            <a:off x="6407023" y="5281910"/>
            <a:ext cx="4599592" cy="369332"/>
          </a:xfrm>
          <a:prstGeom prst="rect">
            <a:avLst/>
          </a:prstGeom>
          <a:noFill/>
        </p:spPr>
        <p:txBody>
          <a:bodyPr wrap="none" rtlCol="0">
            <a:spAutoFit/>
          </a:bodyPr>
          <a:lstStyle/>
          <a:p>
            <a:r>
              <a:rPr lang="en-GB" i="1"/>
              <a:t>Placeholder for Creative Commons information</a:t>
            </a:r>
          </a:p>
        </p:txBody>
      </p:sp>
      <p:pic>
        <p:nvPicPr>
          <p:cNvPr id="15" name="Audio 14">
            <a:hlinkClick r:id="" action="ppaction://media"/>
            <a:extLst>
              <a:ext uri="{FF2B5EF4-FFF2-40B4-BE49-F238E27FC236}">
                <a16:creationId xmlns:a16="http://schemas.microsoft.com/office/drawing/2014/main" id="{64C540E8-85F4-410F-B494-209F4582358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94104402"/>
      </p:ext>
    </p:extLst>
  </p:cSld>
  <p:clrMapOvr>
    <a:masterClrMapping/>
  </p:clrMapOvr>
  <mc:AlternateContent xmlns:mc="http://schemas.openxmlformats.org/markup-compatibility/2006" xmlns:p14="http://schemas.microsoft.com/office/powerpoint/2010/main">
    <mc:Choice Requires="p14">
      <p:transition spd="slow" p14:dur="2000" advTm="12920"/>
    </mc:Choice>
    <mc:Fallback xmlns="">
      <p:transition spd="slow" advTm="1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BCE9E-C8D6-FA26-42AC-F1C432E1C7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B3CE-3718-7210-3AB7-6DB1F280D20D}"/>
              </a:ext>
            </a:extLst>
          </p:cNvPr>
          <p:cNvSpPr>
            <a:spLocks noGrp="1"/>
          </p:cNvSpPr>
          <p:nvPr>
            <p:ph type="title"/>
          </p:nvPr>
        </p:nvSpPr>
        <p:spPr>
          <a:xfrm>
            <a:off x="819538" y="522516"/>
            <a:ext cx="7938382" cy="1168172"/>
          </a:xfrm>
        </p:spPr>
        <p:txBody>
          <a:bodyPr/>
          <a:lstStyle/>
          <a:p>
            <a:r>
              <a:rPr lang="en-GB" noProof="0"/>
              <a:t>Balancing Act</a:t>
            </a:r>
          </a:p>
        </p:txBody>
      </p:sp>
      <p:sp>
        <p:nvSpPr>
          <p:cNvPr id="9" name="Content Placeholder 2">
            <a:extLst>
              <a:ext uri="{FF2B5EF4-FFF2-40B4-BE49-F238E27FC236}">
                <a16:creationId xmlns:a16="http://schemas.microsoft.com/office/drawing/2014/main" id="{1E484814-85CB-9478-3A28-76F8869699EF}"/>
              </a:ext>
            </a:extLst>
          </p:cNvPr>
          <p:cNvSpPr>
            <a:spLocks noGrp="1"/>
          </p:cNvSpPr>
          <p:nvPr>
            <p:ph idx="1"/>
          </p:nvPr>
        </p:nvSpPr>
        <p:spPr>
          <a:xfrm>
            <a:off x="809378" y="2020372"/>
            <a:ext cx="10376782" cy="4255173"/>
          </a:xfrm>
        </p:spPr>
        <p:txBody>
          <a:bodyPr vert="horz" lIns="91440" tIns="45720" rIns="91440" bIns="45720" rtlCol="0" anchor="t">
            <a:noAutofit/>
          </a:bodyPr>
          <a:lstStyle/>
          <a:p>
            <a:pPr marL="0" indent="0">
              <a:lnSpc>
                <a:spcPct val="107000"/>
              </a:lnSpc>
              <a:spcAft>
                <a:spcPts val="800"/>
              </a:spcAft>
              <a:buNone/>
              <a:tabLst>
                <a:tab pos="2118360" algn="l"/>
              </a:tabLst>
            </a:pPr>
            <a:r>
              <a:rPr lang="en-GB" sz="2200" noProof="0">
                <a:effectLst/>
                <a:latin typeface="Calibri"/>
                <a:ea typeface="Calibri"/>
                <a:cs typeface="Times New Roman"/>
              </a:rPr>
              <a:t>There are many considerations when deciding a course of action including:</a:t>
            </a:r>
          </a:p>
          <a:p>
            <a:pPr>
              <a:lnSpc>
                <a:spcPct val="107000"/>
              </a:lnSpc>
              <a:spcAft>
                <a:spcPts val="800"/>
              </a:spcAft>
              <a:tabLst>
                <a:tab pos="2118360" algn="l"/>
              </a:tabLst>
            </a:pPr>
            <a:r>
              <a:rPr lang="en-GB" sz="2200" noProof="0">
                <a:latin typeface="Calibri"/>
                <a:ea typeface="Calibri"/>
                <a:cs typeface="Times New Roman"/>
              </a:rPr>
              <a:t>Health and Safety</a:t>
            </a:r>
          </a:p>
          <a:p>
            <a:pPr>
              <a:lnSpc>
                <a:spcPct val="107000"/>
              </a:lnSpc>
              <a:spcAft>
                <a:spcPts val="800"/>
              </a:spcAft>
              <a:tabLst>
                <a:tab pos="2118360" algn="l"/>
              </a:tabLst>
            </a:pPr>
            <a:r>
              <a:rPr lang="en-GB" sz="2200" noProof="0">
                <a:latin typeface="Calibri"/>
                <a:ea typeface="Calibri"/>
                <a:cs typeface="Times New Roman"/>
              </a:rPr>
              <a:t>Budget/cost savings</a:t>
            </a:r>
          </a:p>
          <a:p>
            <a:pPr>
              <a:lnSpc>
                <a:spcPct val="107000"/>
              </a:lnSpc>
              <a:spcAft>
                <a:spcPts val="800"/>
              </a:spcAft>
              <a:tabLst>
                <a:tab pos="2118360" algn="l"/>
              </a:tabLst>
            </a:pPr>
            <a:r>
              <a:rPr lang="en-GB" sz="2200" noProof="0">
                <a:latin typeface="Calibri"/>
                <a:ea typeface="Calibri"/>
                <a:cs typeface="Times New Roman"/>
              </a:rPr>
              <a:t>Personal needs and </a:t>
            </a:r>
            <a:r>
              <a:rPr lang="en-GB" sz="2200">
                <a:latin typeface="Calibri"/>
                <a:ea typeface="Calibri"/>
                <a:cs typeface="Times New Roman"/>
              </a:rPr>
              <a:t>work</a:t>
            </a:r>
            <a:r>
              <a:rPr lang="en-GB" sz="2200" noProof="0">
                <a:effectLst/>
                <a:latin typeface="Calibri"/>
                <a:ea typeface="Calibri"/>
                <a:cs typeface="Times New Roman"/>
              </a:rPr>
              <a:t>/life balance</a:t>
            </a:r>
          </a:p>
          <a:p>
            <a:pPr>
              <a:lnSpc>
                <a:spcPct val="107000"/>
              </a:lnSpc>
              <a:spcAft>
                <a:spcPts val="800"/>
              </a:spcAft>
              <a:tabLst>
                <a:tab pos="2118360" algn="l"/>
              </a:tabLst>
            </a:pPr>
            <a:r>
              <a:rPr lang="en-GB" sz="2200" noProof="0">
                <a:effectLst/>
                <a:latin typeface="Calibri"/>
                <a:ea typeface="Calibri"/>
                <a:cs typeface="Times New Roman"/>
              </a:rPr>
              <a:t>Legislation</a:t>
            </a:r>
          </a:p>
          <a:p>
            <a:pPr>
              <a:lnSpc>
                <a:spcPct val="107000"/>
              </a:lnSpc>
              <a:spcAft>
                <a:spcPts val="800"/>
              </a:spcAft>
              <a:tabLst>
                <a:tab pos="2118360" algn="l"/>
              </a:tabLst>
            </a:pPr>
            <a:r>
              <a:rPr lang="en-GB" sz="2200" noProof="0">
                <a:latin typeface="Calibri"/>
                <a:ea typeface="Calibri"/>
                <a:cs typeface="Times New Roman"/>
              </a:rPr>
              <a:t>Institutional strategies</a:t>
            </a:r>
          </a:p>
          <a:p>
            <a:pPr>
              <a:lnSpc>
                <a:spcPct val="107000"/>
              </a:lnSpc>
              <a:spcAft>
                <a:spcPts val="800"/>
              </a:spcAft>
              <a:tabLst>
                <a:tab pos="2118360" algn="l"/>
              </a:tabLst>
            </a:pPr>
            <a:endPar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2200" b="0" i="0" noProof="0">
              <a:solidFill>
                <a:srgbClr val="C00000"/>
              </a:solidFill>
              <a:effectLst/>
            </a:endParaRPr>
          </a:p>
        </p:txBody>
      </p:sp>
      <p:pic>
        <p:nvPicPr>
          <p:cNvPr id="5" name="Graphic 4">
            <a:extLst>
              <a:ext uri="{FF2B5EF4-FFF2-40B4-BE49-F238E27FC236}">
                <a16:creationId xmlns:a16="http://schemas.microsoft.com/office/drawing/2014/main" id="{61C24FC1-44BD-E109-50E7-DDF8A7CE3F9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3881" y="2655472"/>
            <a:ext cx="3612777" cy="3612777"/>
          </a:xfrm>
          <a:prstGeom prst="rect">
            <a:avLst/>
          </a:prstGeom>
        </p:spPr>
      </p:pic>
      <p:sp>
        <p:nvSpPr>
          <p:cNvPr id="4" name="Slide Number Placeholder 3">
            <a:extLst>
              <a:ext uri="{FF2B5EF4-FFF2-40B4-BE49-F238E27FC236}">
                <a16:creationId xmlns:a16="http://schemas.microsoft.com/office/drawing/2014/main" id="{5B9547F0-47AB-8DB5-FBC8-0154BAD025C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01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F993-3EA0-1E4D-342A-5DFB9167CC1E}"/>
              </a:ext>
            </a:extLst>
          </p:cNvPr>
          <p:cNvSpPr>
            <a:spLocks noGrp="1"/>
          </p:cNvSpPr>
          <p:nvPr>
            <p:ph type="title"/>
          </p:nvPr>
        </p:nvSpPr>
        <p:spPr>
          <a:xfrm>
            <a:off x="819538" y="522516"/>
            <a:ext cx="9517403" cy="1218139"/>
          </a:xfrm>
        </p:spPr>
        <p:txBody>
          <a:bodyPr/>
          <a:lstStyle/>
          <a:p>
            <a:r>
              <a:rPr lang="en-GB"/>
              <a:t>Benefits of sustainable research practice</a:t>
            </a:r>
          </a:p>
        </p:txBody>
      </p:sp>
      <p:sp>
        <p:nvSpPr>
          <p:cNvPr id="3" name="Content Placeholder 2">
            <a:extLst>
              <a:ext uri="{FF2B5EF4-FFF2-40B4-BE49-F238E27FC236}">
                <a16:creationId xmlns:a16="http://schemas.microsoft.com/office/drawing/2014/main" id="{DAA7FC7A-37D3-CB26-A5B9-6660847A1D49}"/>
              </a:ext>
            </a:extLst>
          </p:cNvPr>
          <p:cNvSpPr>
            <a:spLocks noGrp="1"/>
          </p:cNvSpPr>
          <p:nvPr>
            <p:ph idx="1"/>
          </p:nvPr>
        </p:nvSpPr>
        <p:spPr>
          <a:xfrm>
            <a:off x="819538" y="2313991"/>
            <a:ext cx="9175178" cy="3862971"/>
          </a:xfrm>
        </p:spPr>
        <p:txBody>
          <a:bodyPr vert="horz" lIns="91440" tIns="45720" rIns="91440" bIns="45720" rtlCol="0" anchor="t">
            <a:normAutofit/>
          </a:bodyPr>
          <a:lstStyle/>
          <a:p>
            <a:pPr>
              <a:lnSpc>
                <a:spcPct val="100000"/>
              </a:lnSpc>
            </a:pPr>
            <a:r>
              <a:rPr lang="en-GB" sz="2400"/>
              <a:t>Protect and promote the environment.</a:t>
            </a:r>
            <a:endParaRPr lang="en-GB" sz="2400">
              <a:ea typeface="Calibri"/>
              <a:cs typeface="Calibri"/>
            </a:endParaRPr>
          </a:p>
          <a:p>
            <a:pPr>
              <a:lnSpc>
                <a:spcPct val="100000"/>
              </a:lnSpc>
            </a:pPr>
            <a:r>
              <a:rPr lang="en-GB" sz="2400"/>
              <a:t>Efficiency by developing a good methodology:</a:t>
            </a:r>
            <a:endParaRPr lang="en-GB" sz="2400">
              <a:ea typeface="Calibri"/>
              <a:cs typeface="Calibri"/>
            </a:endParaRPr>
          </a:p>
          <a:p>
            <a:pPr lvl="1">
              <a:lnSpc>
                <a:spcPct val="100000"/>
              </a:lnSpc>
            </a:pPr>
            <a:r>
              <a:rPr lang="en-GB"/>
              <a:t>Resource management leading to less waste.</a:t>
            </a:r>
            <a:endParaRPr lang="en-GB">
              <a:ea typeface="Calibri"/>
              <a:cs typeface="Calibri"/>
            </a:endParaRPr>
          </a:p>
          <a:p>
            <a:pPr lvl="1">
              <a:lnSpc>
                <a:spcPct val="100000"/>
              </a:lnSpc>
            </a:pPr>
            <a:r>
              <a:rPr lang="en-GB"/>
              <a:t>Time and money savings.</a:t>
            </a:r>
          </a:p>
          <a:p>
            <a:pPr>
              <a:lnSpc>
                <a:spcPct val="100000"/>
              </a:lnSpc>
            </a:pPr>
            <a:r>
              <a:rPr lang="en-GB" sz="2400">
                <a:ea typeface="Calibri"/>
                <a:cs typeface="Calibri"/>
              </a:rPr>
              <a:t>Skills development for careers.</a:t>
            </a:r>
            <a:endParaRPr lang="en-US" sz="2400">
              <a:ea typeface="Calibri"/>
              <a:cs typeface="Calibri"/>
            </a:endParaRPr>
          </a:p>
          <a:p>
            <a:pPr>
              <a:lnSpc>
                <a:spcPct val="100000"/>
              </a:lnSpc>
            </a:pPr>
            <a:r>
              <a:rPr lang="en-GB" sz="2400">
                <a:ea typeface="Calibri"/>
                <a:cs typeface="Calibri"/>
              </a:rPr>
              <a:t>Formation of collaborations through advocacy.</a:t>
            </a:r>
          </a:p>
        </p:txBody>
      </p:sp>
      <p:sp>
        <p:nvSpPr>
          <p:cNvPr id="5" name="Slide Number Placeholder 4">
            <a:extLst>
              <a:ext uri="{FF2B5EF4-FFF2-40B4-BE49-F238E27FC236}">
                <a16:creationId xmlns:a16="http://schemas.microsoft.com/office/drawing/2014/main" id="{AC5D880A-85E2-5B31-C0C1-AF8881109C2C}"/>
              </a:ext>
            </a:extLst>
          </p:cNvPr>
          <p:cNvSpPr>
            <a:spLocks noGrp="1"/>
          </p:cNvSpPr>
          <p:nvPr>
            <p:ph type="sldNum" sz="quarter" idx="4"/>
          </p:nvPr>
        </p:nvSpPr>
        <p:spPr/>
        <p:txBody>
          <a:bodyPr/>
          <a:lstStyle/>
          <a:p>
            <a:fld id="{6998E55D-8E2A-4AFE-A61C-B5DBBB7761E7}" type="slidenum">
              <a:rPr lang="en-GB" smtClean="0"/>
              <a:pPr/>
              <a:t>41</a:t>
            </a:fld>
            <a:endParaRPr lang="en-GB"/>
          </a:p>
        </p:txBody>
      </p:sp>
      <p:grpSp>
        <p:nvGrpSpPr>
          <p:cNvPr id="14" name="Group 13">
            <a:extLst>
              <a:ext uri="{FF2B5EF4-FFF2-40B4-BE49-F238E27FC236}">
                <a16:creationId xmlns:a16="http://schemas.microsoft.com/office/drawing/2014/main" id="{6840C4AF-B31E-9EFA-5A1B-CB69DDD0EB7D}"/>
              </a:ext>
              <a:ext uri="{C183D7F6-B498-43B3-948B-1728B52AA6E4}">
                <adec:decorative xmlns:adec="http://schemas.microsoft.com/office/drawing/2017/decorative" val="1"/>
              </a:ext>
            </a:extLst>
          </p:cNvPr>
          <p:cNvGrpSpPr/>
          <p:nvPr/>
        </p:nvGrpSpPr>
        <p:grpSpPr>
          <a:xfrm>
            <a:off x="7340477" y="4891915"/>
            <a:ext cx="3889514" cy="914400"/>
            <a:chOff x="7063075" y="4712030"/>
            <a:chExt cx="3889514" cy="914400"/>
          </a:xfrm>
        </p:grpSpPr>
        <p:pic>
          <p:nvPicPr>
            <p:cNvPr id="7" name="Graphic 6" descr="Users with solid fill">
              <a:extLst>
                <a:ext uri="{FF2B5EF4-FFF2-40B4-BE49-F238E27FC236}">
                  <a16:creationId xmlns:a16="http://schemas.microsoft.com/office/drawing/2014/main" id="{7CF8E168-8B98-8515-2970-E68A320BD3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8189" y="4712030"/>
              <a:ext cx="914400" cy="914400"/>
            </a:xfrm>
            <a:prstGeom prst="rect">
              <a:avLst/>
            </a:prstGeom>
          </p:spPr>
        </p:pic>
        <p:pic>
          <p:nvPicPr>
            <p:cNvPr id="9" name="Graphic 8" descr="Stopwatch 66% with solid fill">
              <a:extLst>
                <a:ext uri="{FF2B5EF4-FFF2-40B4-BE49-F238E27FC236}">
                  <a16:creationId xmlns:a16="http://schemas.microsoft.com/office/drawing/2014/main" id="{81C82C40-80E7-2169-1989-FE6D8ED1FC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4780" y="4712030"/>
              <a:ext cx="914400" cy="914400"/>
            </a:xfrm>
            <a:prstGeom prst="rect">
              <a:avLst/>
            </a:prstGeom>
          </p:spPr>
        </p:pic>
        <p:pic>
          <p:nvPicPr>
            <p:cNvPr id="11" name="Graphic 10" descr="Open hand with plant with solid fill">
              <a:extLst>
                <a:ext uri="{FF2B5EF4-FFF2-40B4-BE49-F238E27FC236}">
                  <a16:creationId xmlns:a16="http://schemas.microsoft.com/office/drawing/2014/main" id="{5F11087C-28FC-404F-977A-D707D72015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3075" y="4712030"/>
              <a:ext cx="914400" cy="914400"/>
            </a:xfrm>
            <a:prstGeom prst="rect">
              <a:avLst/>
            </a:prstGeom>
          </p:spPr>
        </p:pic>
        <p:pic>
          <p:nvPicPr>
            <p:cNvPr id="13" name="Graphic 12" descr="Gears with solid fill">
              <a:extLst>
                <a:ext uri="{FF2B5EF4-FFF2-40B4-BE49-F238E27FC236}">
                  <a16:creationId xmlns:a16="http://schemas.microsoft.com/office/drawing/2014/main" id="{0B219844-70FA-F98D-A557-B8617BB39F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46485" y="4712030"/>
              <a:ext cx="914400" cy="914400"/>
            </a:xfrm>
            <a:prstGeom prst="rect">
              <a:avLst/>
            </a:prstGeom>
          </p:spPr>
        </p:pic>
      </p:grpSp>
    </p:spTree>
    <p:extLst>
      <p:ext uri="{BB962C8B-B14F-4D97-AF65-F5344CB8AC3E}">
        <p14:creationId xmlns:p14="http://schemas.microsoft.com/office/powerpoint/2010/main" val="881406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A3CBE-C111-C8F5-4B04-45A1B65A7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281E3-3FD5-27BF-3D8F-E7BD70586162}"/>
              </a:ext>
            </a:extLst>
          </p:cNvPr>
          <p:cNvSpPr>
            <a:spLocks noGrp="1"/>
          </p:cNvSpPr>
          <p:nvPr>
            <p:ph type="ctrTitle"/>
          </p:nvPr>
        </p:nvSpPr>
        <p:spPr/>
        <p:txBody>
          <a:bodyPr>
            <a:normAutofit/>
          </a:bodyPr>
          <a:lstStyle/>
          <a:p>
            <a:pPr>
              <a:lnSpc>
                <a:spcPct val="100000"/>
              </a:lnSpc>
            </a:pPr>
            <a:r>
              <a:rPr lang="en-GB" noProof="0"/>
              <a:t>Lancaster Stories</a:t>
            </a:r>
          </a:p>
        </p:txBody>
      </p:sp>
      <p:sp>
        <p:nvSpPr>
          <p:cNvPr id="10" name="Subtitle 5">
            <a:extLst>
              <a:ext uri="{FF2B5EF4-FFF2-40B4-BE49-F238E27FC236}">
                <a16:creationId xmlns:a16="http://schemas.microsoft.com/office/drawing/2014/main" id="{E9D334CD-5720-F1B3-4E2E-647FFB3998DA}"/>
              </a:ext>
            </a:extLst>
          </p:cNvPr>
          <p:cNvSpPr>
            <a:spLocks noGrp="1"/>
          </p:cNvSpPr>
          <p:nvPr>
            <p:ph type="subTitle" idx="1"/>
          </p:nvPr>
        </p:nvSpPr>
        <p:spPr>
          <a:xfrm>
            <a:off x="934338" y="4152381"/>
            <a:ext cx="5349921" cy="1655762"/>
          </a:xfrm>
        </p:spPr>
        <p:txBody>
          <a:bodyPr/>
          <a:lstStyle/>
          <a:p>
            <a:pPr algn="ctr">
              <a:lnSpc>
                <a:spcPct val="100000"/>
              </a:lnSpc>
              <a:spcAft>
                <a:spcPts val="800"/>
              </a:spcAft>
              <a:tabLst>
                <a:tab pos="2118360" algn="l"/>
              </a:tabLst>
            </a:pPr>
            <a:endParaRPr lang="en-GB" sz="2800" noProof="0">
              <a:solidFill>
                <a:schemeClr val="bg1"/>
              </a:solidFill>
              <a:ea typeface="Calibri" panose="020F0502020204030204" pitchFamily="34" charset="0"/>
              <a:cs typeface="Times New Roman" panose="02020603050405020304" pitchFamily="18" charset="0"/>
            </a:endParaRPr>
          </a:p>
          <a:p>
            <a:pPr>
              <a:lnSpc>
                <a:spcPct val="100000"/>
              </a:lnSpc>
            </a:pPr>
            <a:r>
              <a:rPr lang="en-GB" noProof="0"/>
              <a:t>As you listen to the stories can you identify links to any of the 5Rs?</a:t>
            </a:r>
          </a:p>
        </p:txBody>
      </p:sp>
      <p:sp>
        <p:nvSpPr>
          <p:cNvPr id="3" name="Subtitle 5">
            <a:extLst>
              <a:ext uri="{FF2B5EF4-FFF2-40B4-BE49-F238E27FC236}">
                <a16:creationId xmlns:a16="http://schemas.microsoft.com/office/drawing/2014/main" id="{C7317B4B-C7AA-302D-BF59-D83471E24F2B}"/>
              </a:ext>
            </a:extLst>
          </p:cNvPr>
          <p:cNvSpPr txBox="1">
            <a:spLocks/>
          </p:cNvSpPr>
          <p:nvPr/>
        </p:nvSpPr>
        <p:spPr>
          <a:xfrm>
            <a:off x="8910137" y="2205022"/>
            <a:ext cx="2269606" cy="3507876"/>
          </a:xfrm>
          <a:prstGeom prst="rect">
            <a:avLst/>
          </a:prstGeom>
          <a:noFill/>
          <a:ln>
            <a:noFill/>
          </a:ln>
        </p:spPr>
        <p:txBody>
          <a:bodyPr vert="horz" lIns="91440" tIns="45720" rIns="91440" bIns="45720" rtlCol="0">
            <a:noAutofit/>
          </a:bodyPr>
          <a:lstStyle>
            <a:lvl1pPr marL="0" indent="0" algn="l" defTabSz="914400" rtl="0" eaLnBrk="1" latinLnBrk="0" hangingPunct="1">
              <a:lnSpc>
                <a:spcPts val="2800"/>
              </a:lnSpc>
              <a:spcBef>
                <a:spcPts val="525"/>
              </a:spcBef>
              <a:buClr>
                <a:srgbClr val="AEB4B9"/>
              </a:buClr>
              <a:buFont typeface="Arial" panose="020B0604020202020204" pitchFamily="34" charset="0"/>
              <a:buNone/>
              <a:defRPr sz="265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rgbClr val="AEB4B9"/>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AEB4B9"/>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AEB4B9"/>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AEB4B9"/>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70000"/>
              </a:lnSpc>
              <a:spcBef>
                <a:spcPts val="0"/>
              </a:spcBef>
              <a:buClr>
                <a:schemeClr val="tx1">
                  <a:lumMod val="50000"/>
                  <a:lumOff val="50000"/>
                </a:schemeClr>
              </a:buClr>
              <a:buFont typeface="Arial" panose="020B0604020202020204" pitchFamily="34" charset="0"/>
              <a:buChar char="•"/>
              <a:tabLst>
                <a:tab pos="2118360" algn="l"/>
              </a:tabLst>
            </a:pPr>
            <a:r>
              <a:rPr lang="en-GB" sz="2400">
                <a:latin typeface="Calibri" panose="020F0502020204030204" pitchFamily="34" charset="0"/>
                <a:ea typeface="Calibri" panose="020F0502020204030204" pitchFamily="34" charset="0"/>
                <a:cs typeface="Times New Roman" panose="02020603050405020304" pitchFamily="18" charset="0"/>
              </a:rPr>
              <a:t>Refuse</a:t>
            </a:r>
          </a:p>
          <a:p>
            <a:pPr marL="285750" indent="-285750">
              <a:lnSpc>
                <a:spcPct val="170000"/>
              </a:lnSpc>
              <a:spcBef>
                <a:spcPts val="0"/>
              </a:spcBef>
              <a:buClr>
                <a:schemeClr val="tx1">
                  <a:lumMod val="50000"/>
                  <a:lumOff val="50000"/>
                </a:schemeClr>
              </a:buClr>
              <a:buFont typeface="Arial" panose="020B0604020202020204" pitchFamily="34" charset="0"/>
              <a:buChar char="•"/>
              <a:tabLst>
                <a:tab pos="2118360" algn="l"/>
              </a:tabLst>
            </a:pPr>
            <a:r>
              <a:rPr lang="en-GB" sz="2400">
                <a:latin typeface="Calibri" panose="020F0502020204030204" pitchFamily="34" charset="0"/>
                <a:ea typeface="Calibri" panose="020F0502020204030204" pitchFamily="34" charset="0"/>
                <a:cs typeface="Times New Roman" panose="02020603050405020304" pitchFamily="18" charset="0"/>
              </a:rPr>
              <a:t>Reduce </a:t>
            </a:r>
          </a:p>
          <a:p>
            <a:pPr marL="285750" indent="-285750">
              <a:lnSpc>
                <a:spcPct val="170000"/>
              </a:lnSpc>
              <a:spcBef>
                <a:spcPts val="0"/>
              </a:spcBef>
              <a:buClr>
                <a:schemeClr val="tx1">
                  <a:lumMod val="50000"/>
                  <a:lumOff val="50000"/>
                </a:schemeClr>
              </a:buClr>
              <a:buFont typeface="Arial" panose="020B0604020202020204" pitchFamily="34" charset="0"/>
              <a:buChar char="•"/>
              <a:tabLst>
                <a:tab pos="2118360" algn="l"/>
              </a:tabLst>
            </a:pPr>
            <a:r>
              <a:rPr lang="en-GB" sz="2400">
                <a:latin typeface="Calibri" panose="020F0502020204030204" pitchFamily="34" charset="0"/>
                <a:ea typeface="Calibri" panose="020F0502020204030204" pitchFamily="34" charset="0"/>
                <a:cs typeface="Times New Roman" panose="02020603050405020304" pitchFamily="18" charset="0"/>
              </a:rPr>
              <a:t>Reuse/Repair</a:t>
            </a:r>
          </a:p>
          <a:p>
            <a:pPr marL="285750" indent="-285750">
              <a:lnSpc>
                <a:spcPct val="170000"/>
              </a:lnSpc>
              <a:spcBef>
                <a:spcPts val="0"/>
              </a:spcBef>
              <a:buClr>
                <a:schemeClr val="tx1">
                  <a:lumMod val="50000"/>
                  <a:lumOff val="50000"/>
                </a:schemeClr>
              </a:buClr>
              <a:buFont typeface="Arial" panose="020B0604020202020204" pitchFamily="34" charset="0"/>
              <a:buChar char="•"/>
              <a:tabLst>
                <a:tab pos="2118360" algn="l"/>
              </a:tabLst>
            </a:pPr>
            <a:r>
              <a:rPr lang="en-GB" sz="2400">
                <a:latin typeface="Calibri" panose="020F0502020204030204" pitchFamily="34" charset="0"/>
                <a:ea typeface="Calibri" panose="020F0502020204030204" pitchFamily="34" charset="0"/>
                <a:cs typeface="Times New Roman" panose="02020603050405020304" pitchFamily="18" charset="0"/>
              </a:rPr>
              <a:t>Repurpose</a:t>
            </a:r>
          </a:p>
          <a:p>
            <a:pPr marL="285750" indent="-285750">
              <a:lnSpc>
                <a:spcPct val="170000"/>
              </a:lnSpc>
              <a:spcBef>
                <a:spcPts val="0"/>
              </a:spcBef>
              <a:buClr>
                <a:schemeClr val="tx1">
                  <a:lumMod val="50000"/>
                  <a:lumOff val="50000"/>
                </a:schemeClr>
              </a:buClr>
              <a:buFont typeface="Arial" panose="020B0604020202020204" pitchFamily="34" charset="0"/>
              <a:buChar char="•"/>
              <a:tabLst>
                <a:tab pos="2118360" algn="l"/>
              </a:tabLst>
            </a:pPr>
            <a:r>
              <a:rPr lang="en-GB" sz="2400">
                <a:latin typeface="Calibri" panose="020F0502020204030204" pitchFamily="34" charset="0"/>
                <a:ea typeface="Calibri" panose="020F0502020204030204" pitchFamily="34" charset="0"/>
                <a:cs typeface="Times New Roman" panose="02020603050405020304" pitchFamily="18" charset="0"/>
              </a:rPr>
              <a:t>Recycle</a:t>
            </a:r>
            <a:endParaRPr lang="en-GB" sz="2400">
              <a:ea typeface="Times New Roman" panose="02020603050405020304" pitchFamily="18" charset="0"/>
              <a:cs typeface="Calibri" panose="020F0502020204030204" pitchFamily="34" charset="0"/>
            </a:endParaRPr>
          </a:p>
        </p:txBody>
      </p:sp>
      <p:sp>
        <p:nvSpPr>
          <p:cNvPr id="4" name="Slide Number Placeholder 3">
            <a:extLst>
              <a:ext uri="{FF2B5EF4-FFF2-40B4-BE49-F238E27FC236}">
                <a16:creationId xmlns:a16="http://schemas.microsoft.com/office/drawing/2014/main" id="{7E4BC6C4-FDC6-75EB-39E4-973A6FB51DB2}"/>
              </a:ext>
            </a:extLst>
          </p:cNvPr>
          <p:cNvSpPr>
            <a:spLocks noGrp="1"/>
          </p:cNvSpPr>
          <p:nvPr>
            <p:ph type="sldNum" sz="quarter" idx="4"/>
          </p:nvPr>
        </p:nvSpPr>
        <p:spPr/>
        <p:txBody>
          <a:bodyPr/>
          <a:lstStyle/>
          <a:p>
            <a:fld id="{6998E55D-8E2A-4AFE-A61C-B5DBBB7761E7}" type="slidenum">
              <a:rPr lang="en-GB" noProof="0" smtClean="0"/>
              <a:pPr/>
              <a:t>42</a:t>
            </a:fld>
            <a:endParaRPr lang="en-GB" noProof="0"/>
          </a:p>
        </p:txBody>
      </p:sp>
      <p:pic>
        <p:nvPicPr>
          <p:cNvPr id="5" name="Picture 4">
            <a:extLst>
              <a:ext uri="{FF2B5EF4-FFF2-40B4-BE49-F238E27FC236}">
                <a16:creationId xmlns:a16="http://schemas.microsoft.com/office/drawing/2014/main" id="{48143FE4-F623-F757-1294-A097670719F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5" y="543606"/>
            <a:ext cx="796925" cy="831917"/>
          </a:xfrm>
          <a:prstGeom prst="rect">
            <a:avLst/>
          </a:prstGeom>
        </p:spPr>
      </p:pic>
    </p:spTree>
    <p:extLst>
      <p:ext uri="{BB962C8B-B14F-4D97-AF65-F5344CB8AC3E}">
        <p14:creationId xmlns:p14="http://schemas.microsoft.com/office/powerpoint/2010/main" val="1865820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51974-1300-CE70-AC3D-7BFEEABEF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EBC572-6DC5-8ED5-41FF-09C90AAFF73A}"/>
              </a:ext>
            </a:extLst>
          </p:cNvPr>
          <p:cNvSpPr>
            <a:spLocks noGrp="1"/>
          </p:cNvSpPr>
          <p:nvPr>
            <p:ph type="title"/>
          </p:nvPr>
        </p:nvSpPr>
        <p:spPr/>
        <p:txBody>
          <a:bodyPr/>
          <a:lstStyle/>
          <a:p>
            <a:pPr>
              <a:lnSpc>
                <a:spcPct val="100000"/>
              </a:lnSpc>
            </a:pPr>
            <a:r>
              <a:rPr lang="en-GB" noProof="0">
                <a:latin typeface="Calibri"/>
                <a:ea typeface="Calibri"/>
                <a:cs typeface="Calibri"/>
              </a:rPr>
              <a:t>Travel</a:t>
            </a:r>
            <a:r>
              <a:rPr lang="en-GB">
                <a:latin typeface="Calibri"/>
                <a:ea typeface="Calibri"/>
                <a:cs typeface="Calibri"/>
              </a:rPr>
              <a:t> Story</a:t>
            </a:r>
            <a:endParaRPr lang="en-GB" noProof="0"/>
          </a:p>
        </p:txBody>
      </p:sp>
      <p:pic>
        <p:nvPicPr>
          <p:cNvPr id="8" name="Picture 7" descr="World map with flight paths">
            <a:extLst>
              <a:ext uri="{FF2B5EF4-FFF2-40B4-BE49-F238E27FC236}">
                <a16:creationId xmlns:a16="http://schemas.microsoft.com/office/drawing/2014/main" id="{A2D028BE-5E4C-64CF-2074-EB75A4EA1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43" y="1968966"/>
            <a:ext cx="6388271" cy="4366518"/>
          </a:xfrm>
          <a:prstGeom prst="rect">
            <a:avLst/>
          </a:prstGeom>
        </p:spPr>
      </p:pic>
      <p:sp>
        <p:nvSpPr>
          <p:cNvPr id="3" name="Slide Number Placeholder 2">
            <a:extLst>
              <a:ext uri="{FF2B5EF4-FFF2-40B4-BE49-F238E27FC236}">
                <a16:creationId xmlns:a16="http://schemas.microsoft.com/office/drawing/2014/main" id="{49D2D5D6-D853-E263-B34F-B88E001170A1}"/>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3497813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0B7-4625-6780-E50D-5D6099AE80C1}"/>
              </a:ext>
            </a:extLst>
          </p:cNvPr>
          <p:cNvSpPr>
            <a:spLocks noGrp="1"/>
          </p:cNvSpPr>
          <p:nvPr>
            <p:ph type="title"/>
          </p:nvPr>
        </p:nvSpPr>
        <p:spPr/>
        <p:txBody>
          <a:bodyPr/>
          <a:lstStyle/>
          <a:p>
            <a:r>
              <a:rPr lang="en-GB">
                <a:latin typeface="Calibri"/>
                <a:ea typeface="Calibri"/>
                <a:cs typeface="Calibri"/>
              </a:rPr>
              <a:t>Collaboration Story</a:t>
            </a:r>
            <a:endParaRPr lang="en-GB"/>
          </a:p>
        </p:txBody>
      </p:sp>
      <p:pic>
        <p:nvPicPr>
          <p:cNvPr id="7" name="Content Placeholder 6" descr="Hands together.">
            <a:extLst>
              <a:ext uri="{FF2B5EF4-FFF2-40B4-BE49-F238E27FC236}">
                <a16:creationId xmlns:a16="http://schemas.microsoft.com/office/drawing/2014/main" id="{1C315E19-8C8C-AAEF-C6AB-4988BF7DC42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188011" y="2191967"/>
            <a:ext cx="3815977" cy="3815977"/>
          </a:xfrm>
        </p:spPr>
      </p:pic>
      <p:sp>
        <p:nvSpPr>
          <p:cNvPr id="5" name="Slide Number Placeholder 4">
            <a:extLst>
              <a:ext uri="{FF2B5EF4-FFF2-40B4-BE49-F238E27FC236}">
                <a16:creationId xmlns:a16="http://schemas.microsoft.com/office/drawing/2014/main" id="{6B602DE8-A29F-DA8F-C318-4EEB2F72E7EA}"/>
              </a:ext>
            </a:extLst>
          </p:cNvPr>
          <p:cNvSpPr>
            <a:spLocks noGrp="1"/>
          </p:cNvSpPr>
          <p:nvPr>
            <p:ph type="sldNum" sz="quarter" idx="4"/>
          </p:nvPr>
        </p:nvSpPr>
        <p:spPr/>
        <p:txBody>
          <a:bodyPr/>
          <a:lstStyle/>
          <a:p>
            <a:fld id="{6998E55D-8E2A-4AFE-A61C-B5DBBB7761E7}" type="slidenum">
              <a:rPr lang="en-GB" smtClean="0"/>
              <a:pPr/>
              <a:t>44</a:t>
            </a:fld>
            <a:endParaRPr lang="en-GB"/>
          </a:p>
        </p:txBody>
      </p:sp>
    </p:spTree>
    <p:extLst>
      <p:ext uri="{BB962C8B-B14F-4D97-AF65-F5344CB8AC3E}">
        <p14:creationId xmlns:p14="http://schemas.microsoft.com/office/powerpoint/2010/main" val="804143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92059-A8B4-497C-5220-568F32EE4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43D368-20A3-4520-59CE-E5EF4589F803}"/>
              </a:ext>
            </a:extLst>
          </p:cNvPr>
          <p:cNvSpPr>
            <a:spLocks noGrp="1"/>
          </p:cNvSpPr>
          <p:nvPr>
            <p:ph type="title"/>
          </p:nvPr>
        </p:nvSpPr>
        <p:spPr/>
        <p:txBody>
          <a:bodyPr/>
          <a:lstStyle/>
          <a:p>
            <a:pPr>
              <a:lnSpc>
                <a:spcPct val="100000"/>
              </a:lnSpc>
            </a:pPr>
            <a:r>
              <a:rPr lang="en-GB" noProof="0">
                <a:latin typeface="Calibri"/>
                <a:ea typeface="Calibri"/>
                <a:cs typeface="Calibri"/>
              </a:rPr>
              <a:t>Procurement</a:t>
            </a:r>
            <a:r>
              <a:rPr lang="en-GB">
                <a:latin typeface="Calibri"/>
                <a:ea typeface="Calibri"/>
                <a:cs typeface="Calibri"/>
              </a:rPr>
              <a:t> Story</a:t>
            </a:r>
            <a:endParaRPr lang="en-GB" noProof="0"/>
          </a:p>
        </p:txBody>
      </p:sp>
      <p:pic>
        <p:nvPicPr>
          <p:cNvPr id="5" name="Picture 4" descr="Photo of a helium liquefaction plant.">
            <a:extLst>
              <a:ext uri="{FF2B5EF4-FFF2-40B4-BE49-F238E27FC236}">
                <a16:creationId xmlns:a16="http://schemas.microsoft.com/office/drawing/2014/main" id="{697F15C3-681D-2FEE-6A2F-5B9530ED80A6}"/>
              </a:ext>
            </a:extLst>
          </p:cNvPr>
          <p:cNvPicPr>
            <a:picLocks noChangeAspect="1"/>
          </p:cNvPicPr>
          <p:nvPr/>
        </p:nvPicPr>
        <p:blipFill>
          <a:blip r:embed="rId3"/>
          <a:stretch>
            <a:fillRect/>
          </a:stretch>
        </p:blipFill>
        <p:spPr>
          <a:xfrm>
            <a:off x="640512" y="2020888"/>
            <a:ext cx="10910975" cy="3211698"/>
          </a:xfrm>
          <a:prstGeom prst="rect">
            <a:avLst/>
          </a:prstGeom>
        </p:spPr>
      </p:pic>
      <p:sp>
        <p:nvSpPr>
          <p:cNvPr id="8" name="TextBox 7">
            <a:extLst>
              <a:ext uri="{FF2B5EF4-FFF2-40B4-BE49-F238E27FC236}">
                <a16:creationId xmlns:a16="http://schemas.microsoft.com/office/drawing/2014/main" id="{CD039566-27C3-88C3-9E4D-0D7E6F0729FD}"/>
              </a:ext>
            </a:extLst>
          </p:cNvPr>
          <p:cNvSpPr txBox="1"/>
          <p:nvPr/>
        </p:nvSpPr>
        <p:spPr>
          <a:xfrm>
            <a:off x="241754" y="6158300"/>
            <a:ext cx="10565946" cy="369332"/>
          </a:xfrm>
          <a:prstGeom prst="rect">
            <a:avLst/>
          </a:prstGeom>
          <a:noFill/>
        </p:spPr>
        <p:txBody>
          <a:bodyPr wrap="square">
            <a:spAutoFit/>
          </a:bodyPr>
          <a:lstStyle/>
          <a:p>
            <a:r>
              <a:rPr lang="en-GB" noProof="0">
                <a:hlinkClick r:id="rId4"/>
              </a:rPr>
              <a:t>News Item - greener </a:t>
            </a:r>
            <a:r>
              <a:rPr lang="en-GB" noProof="0" err="1">
                <a:hlinkClick r:id="rId4"/>
              </a:rPr>
              <a:t>cryo</a:t>
            </a:r>
            <a:r>
              <a:rPr lang="en-GB" noProof="0">
                <a:hlinkClick r:id="rId4"/>
              </a:rPr>
              <a:t> refrigeration for </a:t>
            </a:r>
            <a:r>
              <a:rPr lang="en-GB" noProof="0" err="1">
                <a:hlinkClick r:id="rId4"/>
              </a:rPr>
              <a:t>lancasters</a:t>
            </a:r>
            <a:r>
              <a:rPr lang="en-GB" noProof="0">
                <a:hlinkClick r:id="rId4"/>
              </a:rPr>
              <a:t> chemistry and physics research | Staff Intranet</a:t>
            </a:r>
            <a:endParaRPr lang="en-GB" noProof="0"/>
          </a:p>
        </p:txBody>
      </p:sp>
      <p:sp>
        <p:nvSpPr>
          <p:cNvPr id="3" name="Slide Number Placeholder 2">
            <a:extLst>
              <a:ext uri="{FF2B5EF4-FFF2-40B4-BE49-F238E27FC236}">
                <a16:creationId xmlns:a16="http://schemas.microsoft.com/office/drawing/2014/main" id="{9BB6513C-14B3-8ECF-4579-CB78E08D6E5E}"/>
              </a:ext>
            </a:extLst>
          </p:cNvPr>
          <p:cNvSpPr>
            <a:spLocks noGrp="1"/>
          </p:cNvSpPr>
          <p:nvPr>
            <p:ph type="sldNum" sz="quarter" idx="4"/>
          </p:nvPr>
        </p:nvSpPr>
        <p:spPr/>
        <p:txBody>
          <a:bodyPr/>
          <a:lstStyle/>
          <a:p>
            <a:fld id="{6998E55D-8E2A-4AFE-A61C-B5DBBB7761E7}" type="slidenum">
              <a:rPr lang="en-GB" smtClean="0"/>
              <a:pPr/>
              <a:t>45</a:t>
            </a:fld>
            <a:endParaRPr lang="en-GB"/>
          </a:p>
        </p:txBody>
      </p:sp>
    </p:spTree>
    <p:extLst>
      <p:ext uri="{BB962C8B-B14F-4D97-AF65-F5344CB8AC3E}">
        <p14:creationId xmlns:p14="http://schemas.microsoft.com/office/powerpoint/2010/main" val="3436385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FBEC1-BEF5-A9AD-20B3-85DCA54A0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686A5-3097-550C-8E89-E62784D15356}"/>
              </a:ext>
            </a:extLst>
          </p:cNvPr>
          <p:cNvSpPr>
            <a:spLocks noGrp="1"/>
          </p:cNvSpPr>
          <p:nvPr>
            <p:ph type="title"/>
          </p:nvPr>
        </p:nvSpPr>
        <p:spPr/>
        <p:txBody>
          <a:bodyPr/>
          <a:lstStyle/>
          <a:p>
            <a:r>
              <a:rPr lang="en-GB">
                <a:latin typeface="Calibri"/>
                <a:ea typeface="Calibri"/>
                <a:cs typeface="Calibri"/>
              </a:rPr>
              <a:t>Consumables Swap Shop Story</a:t>
            </a:r>
            <a:endParaRPr lang="en-US"/>
          </a:p>
        </p:txBody>
      </p:sp>
      <p:pic>
        <p:nvPicPr>
          <p:cNvPr id="6" name="Content Placeholder 5" descr="Consumables Swap Shop logo">
            <a:extLst>
              <a:ext uri="{FF2B5EF4-FFF2-40B4-BE49-F238E27FC236}">
                <a16:creationId xmlns:a16="http://schemas.microsoft.com/office/drawing/2014/main" id="{E8175803-C3F2-86A2-7777-6D33ADC3ED6D}"/>
              </a:ext>
            </a:extLst>
          </p:cNvPr>
          <p:cNvPicPr>
            <a:picLocks noGrp="1" noChangeAspect="1"/>
          </p:cNvPicPr>
          <p:nvPr>
            <p:ph idx="1"/>
          </p:nvPr>
        </p:nvPicPr>
        <p:blipFill>
          <a:blip r:embed="rId3"/>
          <a:stretch>
            <a:fillRect/>
          </a:stretch>
        </p:blipFill>
        <p:spPr>
          <a:xfrm>
            <a:off x="1226124" y="2314575"/>
            <a:ext cx="4151752" cy="3862388"/>
          </a:xfrm>
          <a:prstGeom prst="rect">
            <a:avLst/>
          </a:prstGeom>
        </p:spPr>
      </p:pic>
      <p:sp>
        <p:nvSpPr>
          <p:cNvPr id="5" name="Slide Number Placeholder 4">
            <a:extLst>
              <a:ext uri="{FF2B5EF4-FFF2-40B4-BE49-F238E27FC236}">
                <a16:creationId xmlns:a16="http://schemas.microsoft.com/office/drawing/2014/main" id="{3884510A-9A8A-E47D-F22F-487DB1AB8E15}"/>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2222955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8133A-34E0-A423-452E-AA0EF69C6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9FA59-D87D-B0B6-BD67-5FD4967624B8}"/>
              </a:ext>
            </a:extLst>
          </p:cNvPr>
          <p:cNvSpPr>
            <a:spLocks noGrp="1"/>
          </p:cNvSpPr>
          <p:nvPr>
            <p:ph type="title"/>
          </p:nvPr>
        </p:nvSpPr>
        <p:spPr/>
        <p:txBody>
          <a:bodyPr/>
          <a:lstStyle/>
          <a:p>
            <a:pPr>
              <a:lnSpc>
                <a:spcPct val="100000"/>
              </a:lnSpc>
            </a:pPr>
            <a:r>
              <a:rPr lang="en-GB" noProof="0">
                <a:latin typeface="Calibri"/>
                <a:ea typeface="Calibri"/>
                <a:cs typeface="Calibri"/>
              </a:rPr>
              <a:t>Research Themes</a:t>
            </a:r>
            <a:endParaRPr lang="en-GB" noProof="0"/>
          </a:p>
        </p:txBody>
      </p:sp>
      <p:sp>
        <p:nvSpPr>
          <p:cNvPr id="5" name="Text Placeholder 4">
            <a:extLst>
              <a:ext uri="{FF2B5EF4-FFF2-40B4-BE49-F238E27FC236}">
                <a16:creationId xmlns:a16="http://schemas.microsoft.com/office/drawing/2014/main" id="{5C61BF04-97B1-1236-5519-14ED5E093940}"/>
              </a:ext>
            </a:extLst>
          </p:cNvPr>
          <p:cNvSpPr>
            <a:spLocks noGrp="1"/>
          </p:cNvSpPr>
          <p:nvPr>
            <p:ph type="body" idx="1"/>
          </p:nvPr>
        </p:nvSpPr>
        <p:spPr/>
        <p:txBody>
          <a:bodyPr/>
          <a:lstStyle/>
          <a:p>
            <a:r>
              <a:rPr lang="en-GB"/>
              <a:t>Pentland Centre</a:t>
            </a:r>
          </a:p>
        </p:txBody>
      </p:sp>
      <p:pic>
        <p:nvPicPr>
          <p:cNvPr id="24" name="Content Placeholder 23" descr="Summer meadow with daisies.">
            <a:extLst>
              <a:ext uri="{FF2B5EF4-FFF2-40B4-BE49-F238E27FC236}">
                <a16:creationId xmlns:a16="http://schemas.microsoft.com/office/drawing/2014/main" id="{4FD1283A-22C5-1276-37C2-3F6DB89161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6125" y="2628526"/>
            <a:ext cx="5157788" cy="3437685"/>
          </a:xfrm>
        </p:spPr>
      </p:pic>
      <p:sp>
        <p:nvSpPr>
          <p:cNvPr id="14" name="TextBox 13">
            <a:extLst>
              <a:ext uri="{FF2B5EF4-FFF2-40B4-BE49-F238E27FC236}">
                <a16:creationId xmlns:a16="http://schemas.microsoft.com/office/drawing/2014/main" id="{8457AFC4-B2D3-7561-21B2-B83EF32A0040}"/>
              </a:ext>
            </a:extLst>
          </p:cNvPr>
          <p:cNvSpPr txBox="1"/>
          <p:nvPr/>
        </p:nvSpPr>
        <p:spPr>
          <a:xfrm>
            <a:off x="627530" y="6078731"/>
            <a:ext cx="3837592" cy="369332"/>
          </a:xfrm>
          <a:prstGeom prst="rect">
            <a:avLst/>
          </a:prstGeom>
          <a:noFill/>
        </p:spPr>
        <p:txBody>
          <a:bodyPr wrap="square">
            <a:spAutoFit/>
          </a:bodyPr>
          <a:lstStyle/>
          <a:p>
            <a:r>
              <a:rPr lang="en-GB">
                <a:hlinkClick r:id="rId4"/>
              </a:rPr>
              <a:t>Pentland Centre - Lancaster University</a:t>
            </a:r>
            <a:endParaRPr lang="en-GB"/>
          </a:p>
        </p:txBody>
      </p:sp>
      <p:sp>
        <p:nvSpPr>
          <p:cNvPr id="7" name="Text Placeholder 6">
            <a:extLst>
              <a:ext uri="{FF2B5EF4-FFF2-40B4-BE49-F238E27FC236}">
                <a16:creationId xmlns:a16="http://schemas.microsoft.com/office/drawing/2014/main" id="{F25C3E61-1059-428D-E513-5A4AEDF85D0D}"/>
              </a:ext>
            </a:extLst>
          </p:cNvPr>
          <p:cNvSpPr>
            <a:spLocks noGrp="1"/>
          </p:cNvSpPr>
          <p:nvPr>
            <p:ph type="body" sz="quarter" idx="3"/>
          </p:nvPr>
        </p:nvSpPr>
        <p:spPr/>
        <p:txBody>
          <a:bodyPr/>
          <a:lstStyle/>
          <a:p>
            <a:r>
              <a:rPr lang="en-GB"/>
              <a:t>Plastic Packaging in People’s Lives</a:t>
            </a:r>
          </a:p>
        </p:txBody>
      </p:sp>
      <p:pic>
        <p:nvPicPr>
          <p:cNvPr id="10" name="Content Placeholder 9" descr="A collection of colourful plastic bottle caps">
            <a:extLst>
              <a:ext uri="{FF2B5EF4-FFF2-40B4-BE49-F238E27FC236}">
                <a16:creationId xmlns:a16="http://schemas.microsoft.com/office/drawing/2014/main" id="{14718A00-620C-B5D0-9870-D7BF97165B61}"/>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172200" y="2619640"/>
            <a:ext cx="5183188" cy="3455458"/>
          </a:xfrm>
        </p:spPr>
      </p:pic>
      <p:sp>
        <p:nvSpPr>
          <p:cNvPr id="12" name="TextBox 11">
            <a:extLst>
              <a:ext uri="{FF2B5EF4-FFF2-40B4-BE49-F238E27FC236}">
                <a16:creationId xmlns:a16="http://schemas.microsoft.com/office/drawing/2014/main" id="{40726BAF-510A-6D33-8431-D1B036EA1486}"/>
              </a:ext>
            </a:extLst>
          </p:cNvPr>
          <p:cNvSpPr txBox="1"/>
          <p:nvPr/>
        </p:nvSpPr>
        <p:spPr>
          <a:xfrm>
            <a:off x="6019801" y="6075098"/>
            <a:ext cx="6096000" cy="369332"/>
          </a:xfrm>
          <a:prstGeom prst="rect">
            <a:avLst/>
          </a:prstGeom>
          <a:noFill/>
        </p:spPr>
        <p:txBody>
          <a:bodyPr wrap="square">
            <a:spAutoFit/>
          </a:bodyPr>
          <a:lstStyle/>
          <a:p>
            <a:r>
              <a:rPr lang="en-GB">
                <a:hlinkClick r:id="rId6"/>
              </a:rPr>
              <a:t>Plastic Packaging in People's Lives - Lancaster University</a:t>
            </a:r>
            <a:endParaRPr lang="en-GB"/>
          </a:p>
        </p:txBody>
      </p:sp>
      <p:sp>
        <p:nvSpPr>
          <p:cNvPr id="3" name="Slide Number Placeholder 2">
            <a:extLst>
              <a:ext uri="{FF2B5EF4-FFF2-40B4-BE49-F238E27FC236}">
                <a16:creationId xmlns:a16="http://schemas.microsoft.com/office/drawing/2014/main" id="{4553A125-9DE9-F060-4F37-A08E5D8814B0}"/>
              </a:ext>
            </a:extLst>
          </p:cNvPr>
          <p:cNvSpPr>
            <a:spLocks noGrp="1"/>
          </p:cNvSpPr>
          <p:nvPr>
            <p:ph type="sldNum" sz="quarter" idx="10"/>
          </p:nvPr>
        </p:nvSpPr>
        <p:spPr/>
        <p:txBody>
          <a:bodyPr/>
          <a:lstStyle/>
          <a:p>
            <a:fld id="{6998E55D-8E2A-4AFE-A61C-B5DBBB7761E7}" type="slidenum">
              <a:rPr lang="en-GB" smtClean="0"/>
              <a:pPr/>
              <a:t>47</a:t>
            </a:fld>
            <a:endParaRPr lang="en-GB"/>
          </a:p>
        </p:txBody>
      </p:sp>
    </p:spTree>
    <p:extLst>
      <p:ext uri="{BB962C8B-B14F-4D97-AF65-F5344CB8AC3E}">
        <p14:creationId xmlns:p14="http://schemas.microsoft.com/office/powerpoint/2010/main" val="2808717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ED505B-1FD7-7EE3-9560-557E83C1E468}"/>
              </a:ext>
            </a:extLst>
          </p:cNvPr>
          <p:cNvSpPr>
            <a:spLocks noGrp="1"/>
          </p:cNvSpPr>
          <p:nvPr>
            <p:ph type="title"/>
          </p:nvPr>
        </p:nvSpPr>
        <p:spPr/>
        <p:txBody>
          <a:bodyPr/>
          <a:lstStyle/>
          <a:p>
            <a:r>
              <a:rPr lang="en-GB">
                <a:latin typeface="Calibri"/>
                <a:ea typeface="Calibri"/>
                <a:cs typeface="Calibri"/>
              </a:rPr>
              <a:t>Planetary Health Report Card (Medicine)</a:t>
            </a:r>
            <a:endParaRPr lang="en-US"/>
          </a:p>
        </p:txBody>
      </p:sp>
      <p:pic>
        <p:nvPicPr>
          <p:cNvPr id="12" name="Content Placeholder 11" descr="A view of the earth from space.">
            <a:extLst>
              <a:ext uri="{FF2B5EF4-FFF2-40B4-BE49-F238E27FC236}">
                <a16:creationId xmlns:a16="http://schemas.microsoft.com/office/drawing/2014/main" id="{A90B4C0B-0A2A-2BF9-0734-59424E61827C}"/>
              </a:ext>
            </a:extLst>
          </p:cNvPr>
          <p:cNvPicPr>
            <a:picLocks noGrp="1" noChangeAspect="1"/>
          </p:cNvPicPr>
          <p:nvPr>
            <p:ph idx="1"/>
          </p:nvPr>
        </p:nvPicPr>
        <p:blipFill>
          <a:blip r:embed="rId3"/>
          <a:stretch>
            <a:fillRect/>
          </a:stretch>
        </p:blipFill>
        <p:spPr>
          <a:xfrm>
            <a:off x="819538" y="2285729"/>
            <a:ext cx="4965441" cy="2793061"/>
          </a:xfrm>
          <a:prstGeom prst="rect">
            <a:avLst/>
          </a:prstGeom>
        </p:spPr>
      </p:pic>
      <p:sp>
        <p:nvSpPr>
          <p:cNvPr id="8" name="TextBox 7">
            <a:extLst>
              <a:ext uri="{FF2B5EF4-FFF2-40B4-BE49-F238E27FC236}">
                <a16:creationId xmlns:a16="http://schemas.microsoft.com/office/drawing/2014/main" id="{FF0CC4E5-794D-93CD-3A1E-C25EDB73D6CA}"/>
              </a:ext>
            </a:extLst>
          </p:cNvPr>
          <p:cNvSpPr txBox="1"/>
          <p:nvPr/>
        </p:nvSpPr>
        <p:spPr>
          <a:xfrm>
            <a:off x="819538" y="6150818"/>
            <a:ext cx="317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Planetary Health Report Card</a:t>
            </a:r>
            <a:endParaRPr lang="en-US"/>
          </a:p>
        </p:txBody>
      </p:sp>
      <p:sp>
        <p:nvSpPr>
          <p:cNvPr id="7" name="Slide Number Placeholder 6">
            <a:extLst>
              <a:ext uri="{FF2B5EF4-FFF2-40B4-BE49-F238E27FC236}">
                <a16:creationId xmlns:a16="http://schemas.microsoft.com/office/drawing/2014/main" id="{F85354D6-4F26-BB9D-E331-421302DB081C}"/>
              </a:ext>
            </a:extLst>
          </p:cNvPr>
          <p:cNvSpPr>
            <a:spLocks noGrp="1"/>
          </p:cNvSpPr>
          <p:nvPr>
            <p:ph type="sldNum" sz="quarter" idx="4"/>
          </p:nvPr>
        </p:nvSpPr>
        <p:spPr/>
        <p:txBody>
          <a:bodyPr/>
          <a:lstStyle/>
          <a:p>
            <a:fld id="{6998E55D-8E2A-4AFE-A61C-B5DBBB7761E7}" type="slidenum">
              <a:rPr lang="en-GB" smtClean="0"/>
              <a:pPr/>
              <a:t>48</a:t>
            </a:fld>
            <a:endParaRPr lang="en-GB"/>
          </a:p>
        </p:txBody>
      </p:sp>
    </p:spTree>
    <p:extLst>
      <p:ext uri="{BB962C8B-B14F-4D97-AF65-F5344CB8AC3E}">
        <p14:creationId xmlns:p14="http://schemas.microsoft.com/office/powerpoint/2010/main" val="2558855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86B2-F73F-1F4E-82B4-2CDA0B2C8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ADD759-41CA-E3AA-E2DB-20A97BB9242C}"/>
              </a:ext>
            </a:extLst>
          </p:cNvPr>
          <p:cNvSpPr>
            <a:spLocks noGrp="1"/>
          </p:cNvSpPr>
          <p:nvPr>
            <p:ph type="ctrTitle"/>
          </p:nvPr>
        </p:nvSpPr>
        <p:spPr/>
        <p:txBody>
          <a:bodyPr>
            <a:normAutofit fontScale="90000"/>
          </a:bodyPr>
          <a:lstStyle/>
          <a:p>
            <a:pPr>
              <a:lnSpc>
                <a:spcPct val="100000"/>
              </a:lnSpc>
            </a:pPr>
            <a:r>
              <a:rPr lang="en-GB" noProof="0"/>
              <a:t>Interactive session: Scenarios (15 mins)</a:t>
            </a:r>
          </a:p>
        </p:txBody>
      </p:sp>
      <p:sp>
        <p:nvSpPr>
          <p:cNvPr id="6" name="Subtitle 5">
            <a:extLst>
              <a:ext uri="{FF2B5EF4-FFF2-40B4-BE49-F238E27FC236}">
                <a16:creationId xmlns:a16="http://schemas.microsoft.com/office/drawing/2014/main" id="{102B4643-2D6B-7C77-A382-AC9BD626F340}"/>
              </a:ext>
            </a:extLst>
          </p:cNvPr>
          <p:cNvSpPr>
            <a:spLocks noGrp="1"/>
          </p:cNvSpPr>
          <p:nvPr>
            <p:ph type="subTitle" idx="1"/>
          </p:nvPr>
        </p:nvSpPr>
        <p:spPr/>
        <p:txBody>
          <a:bodyPr>
            <a:normAutofit lnSpcReduction="10000"/>
          </a:bodyPr>
          <a:lstStyle/>
          <a:p>
            <a:pPr algn="ctr">
              <a:lnSpc>
                <a:spcPct val="107000"/>
              </a:lnSpc>
              <a:spcAft>
                <a:spcPts val="800"/>
              </a:spcAft>
              <a:tabLst>
                <a:tab pos="2118360" algn="l"/>
              </a:tabLst>
            </a:pPr>
            <a:r>
              <a:rPr lang="en-GB" sz="2800" noProof="0">
                <a:solidFill>
                  <a:schemeClr val="bg1"/>
                </a:solidFill>
                <a:ea typeface="Calibri" panose="020F0502020204030204" pitchFamily="34" charset="0"/>
                <a:cs typeface="Times New Roman" panose="02020603050405020304" pitchFamily="18" charset="0"/>
              </a:rPr>
              <a:t>In small groups discuss one or more of the scenarios</a:t>
            </a:r>
            <a:r>
              <a:rPr lang="en-GB" sz="2800" noProof="0">
                <a:solidFill>
                  <a:schemeClr val="bg1"/>
                </a:solidFill>
                <a:ea typeface="Times New Roman" panose="02020603050405020304" pitchFamily="18" charset="0"/>
                <a:cs typeface="Calibri" panose="020F0502020204030204" pitchFamily="34" charset="0"/>
              </a:rPr>
              <a:t>. What can you do and what barriers to the 5Rs might be present?</a:t>
            </a:r>
          </a:p>
          <a:p>
            <a:pPr algn="ctr">
              <a:lnSpc>
                <a:spcPct val="107000"/>
              </a:lnSpc>
              <a:spcAft>
                <a:spcPts val="800"/>
              </a:spcAft>
              <a:tabLst>
                <a:tab pos="2118360" algn="l"/>
              </a:tabLst>
            </a:pPr>
            <a:r>
              <a:rPr lang="en-GB" sz="2800" noProof="0">
                <a:solidFill>
                  <a:schemeClr val="bg1"/>
                </a:solidFill>
                <a:ea typeface="Times New Roman" panose="02020603050405020304" pitchFamily="18" charset="0"/>
                <a:cs typeface="Calibri" panose="020F0502020204030204" pitchFamily="34" charset="0"/>
              </a:rPr>
              <a:t>Then feedback to the main group.  </a:t>
            </a:r>
          </a:p>
          <a:p>
            <a:endParaRPr lang="en-GB" noProof="0"/>
          </a:p>
        </p:txBody>
      </p:sp>
      <p:sp>
        <p:nvSpPr>
          <p:cNvPr id="4" name="Slide Number Placeholder 3">
            <a:extLst>
              <a:ext uri="{FF2B5EF4-FFF2-40B4-BE49-F238E27FC236}">
                <a16:creationId xmlns:a16="http://schemas.microsoft.com/office/drawing/2014/main" id="{09022E5D-B354-45B4-4543-7C4F400ACCFF}"/>
              </a:ext>
            </a:extLst>
          </p:cNvPr>
          <p:cNvSpPr>
            <a:spLocks noGrp="1"/>
          </p:cNvSpPr>
          <p:nvPr>
            <p:ph type="sldNum" sz="quarter" idx="4"/>
          </p:nvPr>
        </p:nvSpPr>
        <p:spPr/>
        <p:txBody>
          <a:bodyPr/>
          <a:lstStyle/>
          <a:p>
            <a:fld id="{6998E55D-8E2A-4AFE-A61C-B5DBBB7761E7}" type="slidenum">
              <a:rPr lang="en-GB" noProof="0" smtClean="0"/>
              <a:pPr/>
              <a:t>49</a:t>
            </a:fld>
            <a:endParaRPr lang="en-GB" noProof="0"/>
          </a:p>
        </p:txBody>
      </p:sp>
      <p:pic>
        <p:nvPicPr>
          <p:cNvPr id="5" name="Picture 4">
            <a:extLst>
              <a:ext uri="{FF2B5EF4-FFF2-40B4-BE49-F238E27FC236}">
                <a16:creationId xmlns:a16="http://schemas.microsoft.com/office/drawing/2014/main" id="{E2E85852-A299-5C34-BD95-698BF15BB90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5" y="543606"/>
            <a:ext cx="796925" cy="831917"/>
          </a:xfrm>
          <a:prstGeom prst="rect">
            <a:avLst/>
          </a:prstGeom>
        </p:spPr>
      </p:pic>
    </p:spTree>
    <p:extLst>
      <p:ext uri="{BB962C8B-B14F-4D97-AF65-F5344CB8AC3E}">
        <p14:creationId xmlns:p14="http://schemas.microsoft.com/office/powerpoint/2010/main" val="1730589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(Re) Defining Sustainability (1)</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19538" y="2313991"/>
            <a:ext cx="9472542" cy="3862971"/>
          </a:xfrm>
        </p:spPr>
        <p:txBody>
          <a:bodyPr>
            <a:normAutofit/>
          </a:bodyPr>
          <a:lstStyle/>
          <a:p>
            <a:pPr marL="0" indent="0">
              <a:lnSpc>
                <a:spcPct val="107000"/>
              </a:lnSpc>
              <a:spcAft>
                <a:spcPts val="800"/>
              </a:spcAft>
              <a:buNone/>
            </a:pPr>
            <a:r>
              <a:rPr lang="en-GB" sz="2400" noProof="0">
                <a:effectLst/>
                <a:latin typeface="Calibri" panose="020F0502020204030204" pitchFamily="34" charset="0"/>
                <a:ea typeface="Calibri" panose="020F0502020204030204" pitchFamily="34" charset="0"/>
                <a:cs typeface="Times New Roman" panose="02020603050405020304" pitchFamily="18" charset="0"/>
              </a:rPr>
              <a:t>The commonly used definition of Sustainable Development is: </a:t>
            </a:r>
          </a:p>
          <a:p>
            <a:pPr marL="0" indent="0" algn="ctr">
              <a:lnSpc>
                <a:spcPct val="107000"/>
              </a:lnSpc>
              <a:spcAft>
                <a:spcPts val="800"/>
              </a:spcAft>
              <a:buNone/>
            </a:pPr>
            <a:r>
              <a:rPr lang="en-GB" sz="24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“Development which meets the needs of the present without compromising the ability of future generations to meet their own needs” (Brundtland, 1987)</a:t>
            </a:r>
          </a:p>
          <a:p>
            <a:pPr marL="0" indent="0">
              <a:lnSpc>
                <a:spcPct val="107000"/>
              </a:lnSpc>
              <a:spcAft>
                <a:spcPts val="800"/>
              </a:spcAft>
              <a:buNone/>
            </a:pPr>
            <a:endParaRPr lang="en-GB" sz="2400" noProof="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2400" noProof="0">
                <a:effectLst/>
                <a:latin typeface="Calibri" panose="020F0502020204030204" pitchFamily="34" charset="0"/>
                <a:ea typeface="Calibri" panose="020F0502020204030204" pitchFamily="34" charset="0"/>
                <a:cs typeface="Times New Roman" panose="02020603050405020304" pitchFamily="18" charset="0"/>
              </a:rPr>
              <a:t>Put another way, Sustainability is about the planet’s ability to meet </a:t>
            </a:r>
            <a:r>
              <a:rPr lang="en-GB" sz="2400" b="1" noProof="0">
                <a:effectLst/>
                <a:latin typeface="Calibri" panose="020F0502020204030204" pitchFamily="34" charset="0"/>
                <a:ea typeface="Calibri" panose="020F0502020204030204" pitchFamily="34" charset="0"/>
                <a:cs typeface="Times New Roman" panose="02020603050405020304" pitchFamily="18" charset="0"/>
              </a:rPr>
              <a:t>all life</a:t>
            </a:r>
            <a:r>
              <a:rPr lang="en-GB" sz="2400" noProof="0">
                <a:effectLst/>
                <a:latin typeface="Calibri" panose="020F0502020204030204" pitchFamily="34" charset="0"/>
                <a:ea typeface="Calibri" panose="020F0502020204030204" pitchFamily="34" charset="0"/>
                <a:cs typeface="Times New Roman" panose="02020603050405020304" pitchFamily="18" charset="0"/>
              </a:rPr>
              <a:t> on Earth’s needs </a:t>
            </a:r>
            <a:r>
              <a:rPr lang="en-GB" sz="24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now, and in the future. </a:t>
            </a:r>
          </a:p>
          <a:p>
            <a:pPr marL="0" indent="0">
              <a:buNone/>
            </a:pPr>
            <a:endParaRPr lang="en-GB" sz="2400" b="0" i="0" noProof="0">
              <a:effectLst/>
            </a:endParaRPr>
          </a:p>
          <a:p>
            <a:pPr marL="0" indent="0">
              <a:buNone/>
            </a:pPr>
            <a:endParaRPr lang="en-GB" sz="2400" b="0" i="0" noProof="0">
              <a:solidFill>
                <a:srgbClr val="1D1D1D"/>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6" name="Audio 5">
            <a:hlinkClick r:id="" action="ppaction://media"/>
            <a:extLst>
              <a:ext uri="{FF2B5EF4-FFF2-40B4-BE49-F238E27FC236}">
                <a16:creationId xmlns:a16="http://schemas.microsoft.com/office/drawing/2014/main" id="{F106F86E-9B13-45E9-8FC5-93926C5B33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14218204"/>
      </p:ext>
    </p:extLst>
  </p:cSld>
  <p:clrMapOvr>
    <a:masterClrMapping/>
  </p:clrMapOvr>
  <mc:AlternateContent xmlns:mc="http://schemas.openxmlformats.org/markup-compatibility/2006" xmlns:p14="http://schemas.microsoft.com/office/powerpoint/2010/main">
    <mc:Choice Requires="p14">
      <p:transition spd="slow" p14:dur="2000" advTm="37649"/>
    </mc:Choice>
    <mc:Fallback xmlns="">
      <p:transition spd="slow" advTm="37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66B5D-4044-9B4B-0C56-82A066FCF9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ECC6AC-A450-65DB-D684-DA045BACA790}"/>
              </a:ext>
            </a:extLst>
          </p:cNvPr>
          <p:cNvSpPr>
            <a:spLocks noGrp="1"/>
          </p:cNvSpPr>
          <p:nvPr>
            <p:ph type="title"/>
          </p:nvPr>
        </p:nvSpPr>
        <p:spPr>
          <a:xfrm>
            <a:off x="819538" y="522516"/>
            <a:ext cx="7938382" cy="1168172"/>
          </a:xfrm>
        </p:spPr>
        <p:txBody>
          <a:bodyPr/>
          <a:lstStyle/>
          <a:p>
            <a:r>
              <a:rPr lang="en-GB" noProof="0"/>
              <a:t>Interactive session: Share and Seek </a:t>
            </a:r>
            <a:br>
              <a:rPr lang="en-GB" noProof="0"/>
            </a:br>
            <a:r>
              <a:rPr lang="en-GB" noProof="0"/>
              <a:t>(10 mins)</a:t>
            </a:r>
          </a:p>
        </p:txBody>
      </p:sp>
      <p:sp>
        <p:nvSpPr>
          <p:cNvPr id="9" name="Content Placeholder 2">
            <a:extLst>
              <a:ext uri="{FF2B5EF4-FFF2-40B4-BE49-F238E27FC236}">
                <a16:creationId xmlns:a16="http://schemas.microsoft.com/office/drawing/2014/main" id="{CD475FE6-603D-32EF-52D9-359D89F6CACE}"/>
              </a:ext>
            </a:extLst>
          </p:cNvPr>
          <p:cNvSpPr>
            <a:spLocks noGrp="1"/>
          </p:cNvSpPr>
          <p:nvPr>
            <p:ph idx="1"/>
          </p:nvPr>
        </p:nvSpPr>
        <p:spPr>
          <a:xfrm>
            <a:off x="809378" y="2020372"/>
            <a:ext cx="10651102" cy="4255173"/>
          </a:xfrm>
        </p:spPr>
        <p:txBody>
          <a:bodyPr anchor="ctr">
            <a:noAutofit/>
          </a:bodyPr>
          <a:lstStyle/>
          <a:p>
            <a:pPr marL="0" indent="0" algn="ctr">
              <a:lnSpc>
                <a:spcPct val="107000"/>
              </a:lnSpc>
              <a:spcAft>
                <a:spcPts val="800"/>
              </a:spcAft>
              <a:buNone/>
              <a:tabLst>
                <a:tab pos="2118360" algn="l"/>
              </a:tabLst>
            </a:pPr>
            <a:r>
              <a:rPr lang="en-GB" sz="2800" noProof="0">
                <a:ea typeface="Times New Roman" panose="02020603050405020304" pitchFamily="18" charset="0"/>
                <a:cs typeface="Calibri" panose="020F0502020204030204" pitchFamily="34" charset="0"/>
              </a:rPr>
              <a:t>Time is provided for you to share your existing sustainable research practices and discuss any challenges that you currently have.</a:t>
            </a:r>
          </a:p>
          <a:p>
            <a:pPr marL="0" indent="0" algn="ctr">
              <a:lnSpc>
                <a:spcPct val="107000"/>
              </a:lnSpc>
              <a:spcAft>
                <a:spcPts val="800"/>
              </a:spcAft>
              <a:buNone/>
              <a:tabLst>
                <a:tab pos="2118360" algn="l"/>
              </a:tabLst>
            </a:pPr>
            <a:endParaRPr lang="en-GB" sz="2400" noProof="0">
              <a:effectLst/>
              <a:ea typeface="Times New Roman" panose="02020603050405020304" pitchFamily="18" charset="0"/>
              <a:cs typeface="Calibri" panose="020F0502020204030204" pitchFamily="34" charset="0"/>
            </a:endParaRPr>
          </a:p>
          <a:p>
            <a:pPr marL="0" indent="0">
              <a:lnSpc>
                <a:spcPct val="107000"/>
              </a:lnSpc>
              <a:spcAft>
                <a:spcPts val="800"/>
              </a:spcAft>
              <a:buNone/>
              <a:tabLst>
                <a:tab pos="2118360" algn="l"/>
              </a:tabLst>
            </a:pPr>
            <a:endParaRPr lang="en-GB" sz="20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118360" algn="l"/>
              </a:tabLst>
            </a:pPr>
            <a:endParaRPr lang="en-GB" sz="22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2200" b="0" i="0" noProof="0">
              <a:solidFill>
                <a:srgbClr val="C00000"/>
              </a:solidFill>
              <a:effectLst/>
            </a:endParaRPr>
          </a:p>
        </p:txBody>
      </p:sp>
      <p:sp>
        <p:nvSpPr>
          <p:cNvPr id="5" name="TextBox 4">
            <a:extLst>
              <a:ext uri="{FF2B5EF4-FFF2-40B4-BE49-F238E27FC236}">
                <a16:creationId xmlns:a16="http://schemas.microsoft.com/office/drawing/2014/main" id="{B61337C5-3472-44C6-43B8-8B178FF17006}"/>
              </a:ext>
            </a:extLst>
          </p:cNvPr>
          <p:cNvSpPr txBox="1"/>
          <p:nvPr/>
        </p:nvSpPr>
        <p:spPr>
          <a:xfrm>
            <a:off x="1077686" y="3761930"/>
            <a:ext cx="6096000" cy="2769284"/>
          </a:xfrm>
          <a:prstGeom prst="rect">
            <a:avLst/>
          </a:prstGeom>
          <a:noFill/>
        </p:spPr>
        <p:txBody>
          <a:bodyPr wrap="square">
            <a:spAutoFit/>
          </a:bodyPr>
          <a:lstStyle/>
          <a:p>
            <a:pPr marL="0" indent="0">
              <a:lnSpc>
                <a:spcPct val="107000"/>
              </a:lnSpc>
              <a:spcAft>
                <a:spcPts val="800"/>
              </a:spcAft>
              <a:buNone/>
              <a:tabLst>
                <a:tab pos="2118360" algn="l"/>
              </a:tabLst>
            </a:pPr>
            <a:r>
              <a:rPr lang="en-GB" sz="1800" noProof="0">
                <a:effectLst/>
                <a:latin typeface="Calibri" panose="020F0502020204030204" pitchFamily="34" charset="0"/>
                <a:ea typeface="Calibri" panose="020F0502020204030204" pitchFamily="34" charset="0"/>
                <a:cs typeface="Times New Roman" panose="02020603050405020304" pitchFamily="18" charset="0"/>
              </a:rPr>
              <a:t>Concordat Priority areas for delivery:</a:t>
            </a:r>
          </a:p>
          <a:p>
            <a:pPr marL="457200" indent="-457200">
              <a:lnSpc>
                <a:spcPct val="107000"/>
              </a:lnSpc>
              <a:spcAft>
                <a:spcPts val="800"/>
              </a:spcAft>
              <a:buAutoNum type="arabicPeriod"/>
              <a:tabLst>
                <a:tab pos="2118360" algn="l"/>
              </a:tabLst>
            </a:pPr>
            <a:r>
              <a:rPr lang="en-GB" sz="1800" noProof="0">
                <a:effectLst/>
                <a:latin typeface="Calibri" panose="020F0502020204030204" pitchFamily="34" charset="0"/>
                <a:ea typeface="Calibri" panose="020F0502020204030204" pitchFamily="34" charset="0"/>
                <a:cs typeface="Times New Roman" panose="02020603050405020304" pitchFamily="18" charset="0"/>
              </a:rPr>
              <a:t>Leadership and system change</a:t>
            </a:r>
          </a:p>
          <a:p>
            <a:pPr marL="457200" indent="-457200">
              <a:lnSpc>
                <a:spcPct val="107000"/>
              </a:lnSpc>
              <a:spcAft>
                <a:spcPts val="800"/>
              </a:spcAft>
              <a:buAutoNum type="arabicPeriod"/>
              <a:tabLst>
                <a:tab pos="2118360" algn="l"/>
              </a:tabLst>
            </a:pPr>
            <a:r>
              <a:rPr lang="en-GB" sz="1800" noProof="0">
                <a:effectLst/>
                <a:latin typeface="Calibri" panose="020F0502020204030204" pitchFamily="34" charset="0"/>
                <a:ea typeface="Calibri" panose="020F0502020204030204" pitchFamily="34" charset="0"/>
                <a:cs typeface="Times New Roman" panose="02020603050405020304" pitchFamily="18" charset="0"/>
              </a:rPr>
              <a:t>Sustainable infrastructure</a:t>
            </a:r>
          </a:p>
          <a:p>
            <a:pPr marL="457200" indent="-457200">
              <a:lnSpc>
                <a:spcPct val="107000"/>
              </a:lnSpc>
              <a:spcAft>
                <a:spcPts val="800"/>
              </a:spcAft>
              <a:buFont typeface="+mj-lt"/>
              <a:buAutoNum type="arabicPeriod"/>
              <a:tabLst>
                <a:tab pos="2118360" algn="l"/>
              </a:tabLst>
            </a:pPr>
            <a:r>
              <a:rPr lang="en-GB" sz="1800" noProof="0">
                <a:effectLst/>
                <a:latin typeface="Calibri" panose="020F0502020204030204" pitchFamily="34" charset="0"/>
                <a:ea typeface="Calibri" panose="020F0502020204030204" pitchFamily="34" charset="0"/>
                <a:cs typeface="Times New Roman" panose="02020603050405020304" pitchFamily="18" charset="0"/>
              </a:rPr>
              <a:t>Sustainable procurement</a:t>
            </a:r>
          </a:p>
          <a:p>
            <a:pPr marL="457200" indent="-457200">
              <a:lnSpc>
                <a:spcPct val="107000"/>
              </a:lnSpc>
              <a:spcAft>
                <a:spcPts val="800"/>
              </a:spcAft>
              <a:buFont typeface="+mj-lt"/>
              <a:buAutoNum type="arabicPeriod"/>
              <a:tabLst>
                <a:tab pos="2118360" algn="l"/>
              </a:tabLst>
            </a:pPr>
            <a:r>
              <a:rPr lang="en-GB" sz="1800" noProof="0">
                <a:effectLst/>
                <a:latin typeface="Calibri" panose="020F0502020204030204" pitchFamily="34" charset="0"/>
                <a:ea typeface="Calibri" panose="020F0502020204030204" pitchFamily="34" charset="0"/>
                <a:cs typeface="Times New Roman" panose="02020603050405020304" pitchFamily="18" charset="0"/>
              </a:rPr>
              <a:t>Emissions from business and academic travel </a:t>
            </a:r>
          </a:p>
          <a:p>
            <a:pPr marL="457200" indent="-457200">
              <a:lnSpc>
                <a:spcPct val="107000"/>
              </a:lnSpc>
              <a:spcAft>
                <a:spcPts val="800"/>
              </a:spcAft>
              <a:buFont typeface="+mj-lt"/>
              <a:buAutoNum type="arabicPeriod"/>
              <a:tabLst>
                <a:tab pos="2118360" algn="l"/>
              </a:tabLst>
            </a:pPr>
            <a:r>
              <a:rPr lang="en-GB" sz="1800" noProof="0">
                <a:effectLst/>
                <a:latin typeface="Calibri" panose="020F0502020204030204" pitchFamily="34" charset="0"/>
                <a:ea typeface="Calibri" panose="020F0502020204030204" pitchFamily="34" charset="0"/>
                <a:cs typeface="Times New Roman" panose="02020603050405020304" pitchFamily="18" charset="0"/>
              </a:rPr>
              <a:t>Collaborations and partnerships</a:t>
            </a:r>
          </a:p>
          <a:p>
            <a:pPr marL="457200" indent="-457200">
              <a:lnSpc>
                <a:spcPct val="107000"/>
              </a:lnSpc>
              <a:spcAft>
                <a:spcPts val="800"/>
              </a:spcAft>
              <a:buFont typeface="+mj-lt"/>
              <a:buAutoNum type="arabicPeriod"/>
              <a:tabLst>
                <a:tab pos="2118360" algn="l"/>
              </a:tabLst>
            </a:pPr>
            <a:r>
              <a:rPr lang="en-GB" sz="1800" noProof="0">
                <a:effectLst/>
                <a:latin typeface="Calibri" panose="020F0502020204030204" pitchFamily="34" charset="0"/>
                <a:ea typeface="Calibri" panose="020F0502020204030204" pitchFamily="34" charset="0"/>
                <a:cs typeface="Times New Roman" panose="02020603050405020304" pitchFamily="18" charset="0"/>
              </a:rPr>
              <a:t>Environmental impact and reporting data</a:t>
            </a:r>
            <a:endParaRPr lang="en-GB" sz="18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708FE46-DA9C-94BB-5DC4-91A1F5DFC0CA}"/>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204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73287-3F44-375F-1332-09E0288984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155636-DC14-0CE5-8D26-CB9C5A4402E2}"/>
              </a:ext>
            </a:extLst>
          </p:cNvPr>
          <p:cNvSpPr>
            <a:spLocks noGrp="1"/>
          </p:cNvSpPr>
          <p:nvPr>
            <p:ph type="title"/>
          </p:nvPr>
        </p:nvSpPr>
        <p:spPr>
          <a:xfrm>
            <a:off x="819538" y="522516"/>
            <a:ext cx="7938382" cy="1168172"/>
          </a:xfrm>
        </p:spPr>
        <p:txBody>
          <a:bodyPr/>
          <a:lstStyle/>
          <a:p>
            <a:r>
              <a:rPr lang="en-GB" noProof="0"/>
              <a:t>Interactive session: Advocacy and Action (5 mins) </a:t>
            </a:r>
          </a:p>
        </p:txBody>
      </p:sp>
      <p:sp>
        <p:nvSpPr>
          <p:cNvPr id="9" name="Content Placeholder 2">
            <a:extLst>
              <a:ext uri="{FF2B5EF4-FFF2-40B4-BE49-F238E27FC236}">
                <a16:creationId xmlns:a16="http://schemas.microsoft.com/office/drawing/2014/main" id="{1B9F6B39-5137-0865-5F74-4450BB6AC941}"/>
              </a:ext>
            </a:extLst>
          </p:cNvPr>
          <p:cNvSpPr>
            <a:spLocks noGrp="1"/>
          </p:cNvSpPr>
          <p:nvPr>
            <p:ph idx="1"/>
          </p:nvPr>
        </p:nvSpPr>
        <p:spPr>
          <a:xfrm>
            <a:off x="809378" y="2020372"/>
            <a:ext cx="10651102" cy="4255173"/>
          </a:xfrm>
        </p:spPr>
        <p:txBody>
          <a:bodyPr anchor="ctr">
            <a:noAutofit/>
          </a:bodyPr>
          <a:lstStyle/>
          <a:p>
            <a:pPr marL="0" indent="0" algn="ctr">
              <a:lnSpc>
                <a:spcPct val="107000"/>
              </a:lnSpc>
              <a:spcAft>
                <a:spcPts val="800"/>
              </a:spcAft>
              <a:buNone/>
              <a:tabLst>
                <a:tab pos="2118360" algn="l"/>
              </a:tabLst>
            </a:pPr>
            <a:r>
              <a:rPr lang="en-GB" sz="2800" noProof="0">
                <a:ea typeface="Times New Roman" panose="02020603050405020304" pitchFamily="18" charset="0"/>
                <a:cs typeface="Calibri" panose="020F0502020204030204" pitchFamily="34" charset="0"/>
              </a:rPr>
              <a:t>In your context, where can you advocate for sustainable research practice?</a:t>
            </a:r>
          </a:p>
          <a:p>
            <a:pPr marL="0" indent="0" algn="ctr">
              <a:lnSpc>
                <a:spcPct val="107000"/>
              </a:lnSpc>
              <a:spcAft>
                <a:spcPts val="800"/>
              </a:spcAft>
              <a:buNone/>
              <a:tabLst>
                <a:tab pos="2118360" algn="l"/>
              </a:tabLst>
            </a:pPr>
            <a:endParaRPr lang="en-GB" sz="2800" noProof="0">
              <a:effectLst/>
              <a:ea typeface="Times New Roman" panose="02020603050405020304" pitchFamily="18" charset="0"/>
              <a:cs typeface="Calibri" panose="020F0502020204030204" pitchFamily="34" charset="0"/>
            </a:endParaRPr>
          </a:p>
          <a:p>
            <a:pPr marL="0" indent="0">
              <a:lnSpc>
                <a:spcPct val="107000"/>
              </a:lnSpc>
              <a:spcAft>
                <a:spcPts val="800"/>
              </a:spcAft>
              <a:buNone/>
              <a:tabLst>
                <a:tab pos="2118360" algn="l"/>
              </a:tabLst>
            </a:pPr>
            <a:endParaRPr lang="en-GB" sz="28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118360" algn="l"/>
              </a:tabLst>
            </a:pPr>
            <a:endParaRPr lang="en-GB" sz="28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2800" b="0" i="0" noProof="0">
              <a:solidFill>
                <a:srgbClr val="C00000"/>
              </a:solidFill>
              <a:effectLst/>
            </a:endParaRPr>
          </a:p>
        </p:txBody>
      </p:sp>
      <p:sp>
        <p:nvSpPr>
          <p:cNvPr id="4" name="Slide Number Placeholder 3">
            <a:extLst>
              <a:ext uri="{FF2B5EF4-FFF2-40B4-BE49-F238E27FC236}">
                <a16:creationId xmlns:a16="http://schemas.microsoft.com/office/drawing/2014/main" id="{D91D960E-8125-6A8B-4507-B6B837E0E2D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228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57CE-9622-B359-5C04-EA989C5406BC}"/>
              </a:ext>
            </a:extLst>
          </p:cNvPr>
          <p:cNvSpPr>
            <a:spLocks noGrp="1"/>
          </p:cNvSpPr>
          <p:nvPr>
            <p:ph type="title"/>
          </p:nvPr>
        </p:nvSpPr>
        <p:spPr/>
        <p:txBody>
          <a:bodyPr>
            <a:normAutofit/>
          </a:bodyPr>
          <a:lstStyle/>
          <a:p>
            <a:r>
              <a:rPr lang="en-GB" noProof="0">
                <a:ea typeface="Times New Roman" panose="02020603050405020304" pitchFamily="18" charset="0"/>
              </a:rPr>
              <a:t>Where can you advocate for sustainable research practice?</a:t>
            </a:r>
            <a:endParaRPr lang="en-GB" noProof="0"/>
          </a:p>
        </p:txBody>
      </p:sp>
      <p:sp>
        <p:nvSpPr>
          <p:cNvPr id="3" name="Content Placeholder 2">
            <a:extLst>
              <a:ext uri="{FF2B5EF4-FFF2-40B4-BE49-F238E27FC236}">
                <a16:creationId xmlns:a16="http://schemas.microsoft.com/office/drawing/2014/main" id="{B95FAD1F-8118-4A19-1CEB-9EDE54A7CA30}"/>
              </a:ext>
            </a:extLst>
          </p:cNvPr>
          <p:cNvSpPr>
            <a:spLocks noGrp="1"/>
          </p:cNvSpPr>
          <p:nvPr>
            <p:ph idx="1"/>
          </p:nvPr>
        </p:nvSpPr>
        <p:spPr>
          <a:xfrm>
            <a:off x="819538" y="2313991"/>
            <a:ext cx="10991283" cy="3862971"/>
          </a:xfrm>
        </p:spPr>
        <p:txBody>
          <a:bodyPr vert="horz" lIns="91440" tIns="45720" rIns="91440" bIns="45720" rtlCol="0" anchor="t">
            <a:normAutofit/>
          </a:bodyPr>
          <a:lstStyle/>
          <a:p>
            <a:r>
              <a:rPr lang="en-GB" noProof="0"/>
              <a:t>Research group meetings and noticeboards</a:t>
            </a:r>
          </a:p>
          <a:p>
            <a:r>
              <a:rPr lang="en-GB" noProof="0"/>
              <a:t>Department/Faculty sustainability committees (plus teaching, research, all staff </a:t>
            </a:r>
            <a:r>
              <a:rPr lang="en-GB"/>
              <a:t>meetings </a:t>
            </a:r>
            <a:r>
              <a:rPr lang="en-GB" noProof="0"/>
              <a:t>etc.)</a:t>
            </a:r>
            <a:endParaRPr lang="en-GB" noProof="0">
              <a:ea typeface="Calibri"/>
              <a:cs typeface="Calibri"/>
            </a:endParaRPr>
          </a:p>
          <a:p>
            <a:r>
              <a:rPr lang="en-GB" noProof="0"/>
              <a:t>Teaching (research skills, careers)</a:t>
            </a:r>
            <a:endParaRPr lang="en-GB" noProof="0">
              <a:ea typeface="Calibri" panose="020F0502020204030204"/>
              <a:cs typeface="Calibri" panose="020F0502020204030204"/>
            </a:endParaRPr>
          </a:p>
          <a:p>
            <a:r>
              <a:rPr lang="en-GB" noProof="0"/>
              <a:t>Conference posters and talks</a:t>
            </a:r>
            <a:endParaRPr lang="en-GB" noProof="0">
              <a:ea typeface="Calibri" panose="020F0502020204030204"/>
              <a:cs typeface="Calibri" panose="020F0502020204030204"/>
            </a:endParaRPr>
          </a:p>
          <a:p>
            <a:r>
              <a:rPr lang="en-GB" noProof="0"/>
              <a:t>Professional/Learned Society groups</a:t>
            </a:r>
            <a:endParaRPr lang="en-GB" noProof="0">
              <a:ea typeface="Calibri" panose="020F0502020204030204"/>
              <a:cs typeface="Calibri" panose="020F0502020204030204"/>
            </a:endParaRPr>
          </a:p>
        </p:txBody>
      </p:sp>
      <p:sp>
        <p:nvSpPr>
          <p:cNvPr id="5" name="Slide Number Placeholder 4">
            <a:extLst>
              <a:ext uri="{FF2B5EF4-FFF2-40B4-BE49-F238E27FC236}">
                <a16:creationId xmlns:a16="http://schemas.microsoft.com/office/drawing/2014/main" id="{02D0F18C-4785-6AC0-A095-D5F15CE6AA87}"/>
              </a:ext>
            </a:extLst>
          </p:cNvPr>
          <p:cNvSpPr>
            <a:spLocks noGrp="1"/>
          </p:cNvSpPr>
          <p:nvPr>
            <p:ph type="sldNum" sz="quarter" idx="4"/>
          </p:nvPr>
        </p:nvSpPr>
        <p:spPr/>
        <p:txBody>
          <a:bodyPr/>
          <a:lstStyle/>
          <a:p>
            <a:fld id="{6998E55D-8E2A-4AFE-A61C-B5DBBB7761E7}" type="slidenum">
              <a:rPr lang="en-GB" noProof="0" smtClean="0"/>
              <a:pPr/>
              <a:t>52</a:t>
            </a:fld>
            <a:endParaRPr lang="en-GB" noProof="0"/>
          </a:p>
        </p:txBody>
      </p:sp>
    </p:spTree>
    <p:extLst>
      <p:ext uri="{BB962C8B-B14F-4D97-AF65-F5344CB8AC3E}">
        <p14:creationId xmlns:p14="http://schemas.microsoft.com/office/powerpoint/2010/main" val="2141595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1F8AF6B-C316-0B0A-63E9-17ECCD6AD1D4}"/>
              </a:ext>
            </a:extLst>
          </p:cNvPr>
          <p:cNvSpPr>
            <a:spLocks noGrp="1"/>
          </p:cNvSpPr>
          <p:nvPr>
            <p:ph type="title"/>
          </p:nvPr>
        </p:nvSpPr>
        <p:spPr/>
        <p:txBody>
          <a:bodyPr/>
          <a:lstStyle/>
          <a:p>
            <a:r>
              <a:rPr lang="en-GB"/>
              <a:t>What will you do next?</a:t>
            </a:r>
          </a:p>
        </p:txBody>
      </p:sp>
      <p:sp>
        <p:nvSpPr>
          <p:cNvPr id="4" name="TextBox 3">
            <a:extLst>
              <a:ext uri="{FF2B5EF4-FFF2-40B4-BE49-F238E27FC236}">
                <a16:creationId xmlns:a16="http://schemas.microsoft.com/office/drawing/2014/main" id="{913B4540-43F5-7C67-ABF2-F46EB7BCAC2B}"/>
              </a:ext>
            </a:extLst>
          </p:cNvPr>
          <p:cNvSpPr txBox="1"/>
          <p:nvPr/>
        </p:nvSpPr>
        <p:spPr>
          <a:xfrm>
            <a:off x="2827123" y="2595137"/>
            <a:ext cx="8959048" cy="3276282"/>
          </a:xfrm>
          <a:prstGeom prst="rect">
            <a:avLst/>
          </a:prstGeom>
          <a:noFill/>
        </p:spPr>
        <p:txBody>
          <a:bodyPr wrap="square" lIns="91440" tIns="45720" rIns="91440" bIns="45720" anchor="t">
            <a:spAutoFit/>
          </a:bodyPr>
          <a:lstStyle/>
          <a:p>
            <a:pPr>
              <a:lnSpc>
                <a:spcPct val="150000"/>
              </a:lnSpc>
            </a:pPr>
            <a:r>
              <a:rPr lang="en-GB" sz="2000">
                <a:ea typeface="Aptos" panose="020B0004020202020204" pitchFamily="34" charset="0"/>
                <a:cs typeface="Times New Roman"/>
              </a:rPr>
              <a:t>W</a:t>
            </a:r>
            <a:r>
              <a:rPr lang="en-GB" sz="2000">
                <a:effectLst/>
                <a:ea typeface="Aptos" panose="020B0004020202020204" pitchFamily="34" charset="0"/>
                <a:cs typeface="Times New Roman"/>
              </a:rPr>
              <a:t>hat in your research will you try to change?</a:t>
            </a:r>
            <a:endParaRPr lang="en-GB" sz="2000">
              <a:ea typeface="Aptos" panose="020B0004020202020204" pitchFamily="34" charset="0"/>
              <a:cs typeface="Times New Roman"/>
            </a:endParaRPr>
          </a:p>
          <a:p>
            <a:pPr>
              <a:lnSpc>
                <a:spcPct val="150000"/>
              </a:lnSpc>
            </a:pPr>
            <a:endParaRPr lang="en-GB" sz="2000">
              <a:ea typeface="Aptos" panose="020B0004020202020204" pitchFamily="34" charset="0"/>
              <a:cs typeface="Times New Roman" panose="02020603050405020304" pitchFamily="18" charset="0"/>
            </a:endParaRPr>
          </a:p>
          <a:p>
            <a:pPr>
              <a:lnSpc>
                <a:spcPct val="150000"/>
              </a:lnSpc>
            </a:pPr>
            <a:r>
              <a:rPr lang="en-GB" sz="2000">
                <a:ea typeface="Aptos" panose="020B0004020202020204" pitchFamily="34" charset="0"/>
                <a:cs typeface="Times New Roman"/>
              </a:rPr>
              <a:t>A</a:t>
            </a:r>
            <a:r>
              <a:rPr lang="en-GB" sz="2000">
                <a:effectLst/>
                <a:ea typeface="Aptos" panose="020B0004020202020204" pitchFamily="34" charset="0"/>
                <a:cs typeface="Times New Roman"/>
              </a:rPr>
              <a:t>re you inducting your staff</a:t>
            </a:r>
            <a:r>
              <a:rPr lang="en-GB" sz="2000">
                <a:ea typeface="Aptos" panose="020B0004020202020204" pitchFamily="34" charset="0"/>
                <a:cs typeface="Times New Roman"/>
              </a:rPr>
              <a:t>/colleagues</a:t>
            </a:r>
            <a:r>
              <a:rPr lang="en-GB" sz="2000">
                <a:effectLst/>
                <a:ea typeface="Aptos" panose="020B0004020202020204" pitchFamily="34" charset="0"/>
                <a:cs typeface="Times New Roman"/>
              </a:rPr>
              <a:t> in sustainability?</a:t>
            </a:r>
            <a:endParaRPr lang="en-GB" sz="2000">
              <a:ea typeface="Aptos" panose="020B0004020202020204" pitchFamily="34" charset="0"/>
              <a:cs typeface="Times New Roman"/>
            </a:endParaRPr>
          </a:p>
          <a:p>
            <a:pPr>
              <a:lnSpc>
                <a:spcPct val="150000"/>
              </a:lnSpc>
            </a:pPr>
            <a:r>
              <a:rPr lang="en-GB" sz="2000">
                <a:ea typeface="Aptos" panose="020B0004020202020204" pitchFamily="34" charset="0"/>
                <a:cs typeface="Times New Roman"/>
              </a:rPr>
              <a:t>I</a:t>
            </a:r>
            <a:r>
              <a:rPr lang="en-GB" sz="2000">
                <a:effectLst/>
                <a:ea typeface="Aptos" panose="020B0004020202020204" pitchFamily="34" charset="0"/>
                <a:cs typeface="Times New Roman"/>
              </a:rPr>
              <a:t>s sustainability a concern covered in your teaching?  </a:t>
            </a:r>
          </a:p>
          <a:p>
            <a:pPr>
              <a:lnSpc>
                <a:spcPct val="150000"/>
              </a:lnSpc>
            </a:pPr>
            <a:endParaRPr lang="en-GB" sz="2000">
              <a:ea typeface="Aptos" panose="020B0004020202020204" pitchFamily="34" charset="0"/>
              <a:cs typeface="Times New Roman" panose="02020603050405020304" pitchFamily="18" charset="0"/>
            </a:endParaRPr>
          </a:p>
          <a:p>
            <a:pPr>
              <a:lnSpc>
                <a:spcPct val="150000"/>
              </a:lnSpc>
            </a:pPr>
            <a:r>
              <a:rPr lang="en-GB" sz="2000">
                <a:effectLst/>
                <a:ea typeface="Aptos" panose="020B0004020202020204" pitchFamily="34" charset="0"/>
                <a:cs typeface="Times New Roman"/>
              </a:rPr>
              <a:t>If you are</a:t>
            </a:r>
            <a:r>
              <a:rPr lang="en-GB" sz="2000">
                <a:ea typeface="Aptos" panose="020B0004020202020204" pitchFamily="34" charset="0"/>
                <a:cs typeface="Times New Roman"/>
              </a:rPr>
              <a:t> </a:t>
            </a:r>
            <a:r>
              <a:rPr lang="en-GB" sz="2000">
                <a:effectLst/>
                <a:ea typeface="Aptos" panose="020B0004020202020204" pitchFamily="34" charset="0"/>
                <a:cs typeface="Times New Roman"/>
              </a:rPr>
              <a:t>introducing/training on a method, are you thinking of </a:t>
            </a:r>
            <a:r>
              <a:rPr lang="en-GB" sz="2000">
                <a:ea typeface="Aptos" panose="020B0004020202020204" pitchFamily="34" charset="0"/>
                <a:cs typeface="Times New Roman"/>
              </a:rPr>
              <a:t>its</a:t>
            </a:r>
            <a:r>
              <a:rPr lang="en-GB" sz="2000">
                <a:effectLst/>
                <a:ea typeface="Aptos" panose="020B0004020202020204" pitchFamily="34" charset="0"/>
                <a:cs typeface="Times New Roman"/>
              </a:rPr>
              <a:t> lifetime sustainability?</a:t>
            </a:r>
            <a:endParaRPr lang="en-GB" sz="2000">
              <a:cs typeface="Times New Roman"/>
            </a:endParaRPr>
          </a:p>
        </p:txBody>
      </p:sp>
      <p:pic>
        <p:nvPicPr>
          <p:cNvPr id="6" name="Graphic 5">
            <a:extLst>
              <a:ext uri="{FF2B5EF4-FFF2-40B4-BE49-F238E27FC236}">
                <a16:creationId xmlns:a16="http://schemas.microsoft.com/office/drawing/2014/main" id="{2EEA6982-1255-0A5A-B6B3-CE879D95474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90063" y="2451847"/>
            <a:ext cx="914400" cy="914400"/>
          </a:xfrm>
          <a:prstGeom prst="rect">
            <a:avLst/>
          </a:prstGeom>
        </p:spPr>
      </p:pic>
      <p:pic>
        <p:nvPicPr>
          <p:cNvPr id="8" name="Graphic 7">
            <a:extLst>
              <a:ext uri="{FF2B5EF4-FFF2-40B4-BE49-F238E27FC236}">
                <a16:creationId xmlns:a16="http://schemas.microsoft.com/office/drawing/2014/main" id="{377F617E-9A67-74F2-6B6E-D27F0A5CCD3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063" y="3616867"/>
            <a:ext cx="914400" cy="914400"/>
          </a:xfrm>
          <a:prstGeom prst="rect">
            <a:avLst/>
          </a:prstGeom>
        </p:spPr>
      </p:pic>
      <p:pic>
        <p:nvPicPr>
          <p:cNvPr id="10" name="Graphic 9">
            <a:extLst>
              <a:ext uri="{FF2B5EF4-FFF2-40B4-BE49-F238E27FC236}">
                <a16:creationId xmlns:a16="http://schemas.microsoft.com/office/drawing/2014/main" id="{0C593763-EDA5-1147-78B3-E43DEB14FEE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90063" y="4957019"/>
            <a:ext cx="914400" cy="914400"/>
          </a:xfrm>
          <a:prstGeom prst="rect">
            <a:avLst/>
          </a:prstGeom>
        </p:spPr>
      </p:pic>
      <p:sp>
        <p:nvSpPr>
          <p:cNvPr id="2" name="Slide Number Placeholder 1">
            <a:extLst>
              <a:ext uri="{FF2B5EF4-FFF2-40B4-BE49-F238E27FC236}">
                <a16:creationId xmlns:a16="http://schemas.microsoft.com/office/drawing/2014/main" id="{E18C6F3C-46F3-6B0F-48DA-845FE8BFBFE1}"/>
              </a:ext>
            </a:extLst>
          </p:cNvPr>
          <p:cNvSpPr>
            <a:spLocks noGrp="1"/>
          </p:cNvSpPr>
          <p:nvPr>
            <p:ph type="sldNum" sz="quarter" idx="4294967295"/>
          </p:nvPr>
        </p:nvSpPr>
        <p:spPr>
          <a:xfrm>
            <a:off x="9448800" y="6092825"/>
            <a:ext cx="2743200" cy="365125"/>
          </a:xfrm>
          <a:prstGeom prst="rect">
            <a:avLst/>
          </a:prstGeom>
        </p:spPr>
        <p:txBody>
          <a:bodyPr/>
          <a:lstStyle/>
          <a:p>
            <a:fld id="{6998E55D-8E2A-4AFE-A61C-B5DBBB7761E7}" type="slidenum">
              <a:rPr lang="en-GB" smtClean="0"/>
              <a:pPr/>
              <a:t>53</a:t>
            </a:fld>
            <a:endParaRPr lang="en-GB"/>
          </a:p>
        </p:txBody>
      </p:sp>
    </p:spTree>
    <p:extLst>
      <p:ext uri="{BB962C8B-B14F-4D97-AF65-F5344CB8AC3E}">
        <p14:creationId xmlns:p14="http://schemas.microsoft.com/office/powerpoint/2010/main" val="1441019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a:xfrm>
            <a:off x="819538" y="522516"/>
            <a:ext cx="8375262" cy="1168172"/>
          </a:xfrm>
        </p:spPr>
        <p:txBody>
          <a:bodyPr>
            <a:normAutofit/>
          </a:bodyPr>
          <a:lstStyle/>
          <a:p>
            <a:r>
              <a:rPr lang="en-GB" noProof="0"/>
              <a:t>Next steps</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09378" y="1842247"/>
            <a:ext cx="10651102" cy="4255173"/>
          </a:xfrm>
        </p:spPr>
        <p:txBody>
          <a:bodyPr>
            <a:noAutofit/>
          </a:bodyPr>
          <a:lstStyle/>
          <a:p>
            <a:pPr>
              <a:lnSpc>
                <a:spcPct val="107000"/>
              </a:lnSpc>
              <a:spcAft>
                <a:spcPts val="800"/>
              </a:spcAft>
              <a:tabLst>
                <a:tab pos="2118360" algn="l"/>
              </a:tabLst>
            </a:pPr>
            <a:r>
              <a:rPr lang="en-GB" sz="2400" noProof="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rPr>
              <a:t>Review and apply change</a:t>
            </a:r>
          </a:p>
          <a:p>
            <a:pPr lvl="1">
              <a:lnSpc>
                <a:spcPct val="107000"/>
              </a:lnSpc>
              <a:spcAft>
                <a:spcPts val="800"/>
              </a:spcAft>
              <a:tabLst>
                <a:tab pos="2118360" algn="l"/>
              </a:tabLst>
            </a:pPr>
            <a:r>
              <a:rPr lang="en-GB" noProof="0">
                <a:solidFill>
                  <a:schemeClr val="bg2">
                    <a:lumMod val="25000"/>
                  </a:schemeClr>
                </a:solidFill>
                <a:latin typeface="Calibri" panose="020F0502020204030204" pitchFamily="34" charset="0"/>
                <a:ea typeface="Calibri" panose="020F0502020204030204" pitchFamily="34" charset="0"/>
                <a:cs typeface="Times New Roman" panose="02020603050405020304" pitchFamily="18" charset="0"/>
              </a:rPr>
              <a:t>C</a:t>
            </a:r>
            <a:r>
              <a:rPr lang="en-GB" noProof="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rPr>
              <a:t>onsider </a:t>
            </a:r>
            <a:r>
              <a:rPr lang="en-GB"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current</a:t>
            </a:r>
            <a:r>
              <a:rPr lang="en-GB" noProof="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rPr>
              <a:t> practices and </a:t>
            </a:r>
            <a:r>
              <a:rPr lang="en-GB"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future</a:t>
            </a:r>
            <a:r>
              <a:rPr lang="en-GB" noProof="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rPr>
              <a:t> possibilities</a:t>
            </a:r>
          </a:p>
          <a:p>
            <a:pPr>
              <a:lnSpc>
                <a:spcPct val="107000"/>
              </a:lnSpc>
              <a:spcAft>
                <a:spcPts val="800"/>
              </a:spcAft>
              <a:tabLst>
                <a:tab pos="2118360" algn="l"/>
              </a:tabLst>
            </a:pPr>
            <a:r>
              <a:rPr lang="en-GB" sz="2400" noProof="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rPr>
              <a:t>Reflect and respect</a:t>
            </a:r>
          </a:p>
          <a:p>
            <a:pPr lvl="1">
              <a:lnSpc>
                <a:spcPct val="107000"/>
              </a:lnSpc>
              <a:spcAft>
                <a:spcPts val="800"/>
              </a:spcAft>
              <a:tabLst>
                <a:tab pos="2118360" algn="l"/>
              </a:tabLst>
            </a:pPr>
            <a:r>
              <a:rPr lang="en-GB" noProof="0">
                <a:solidFill>
                  <a:schemeClr val="bg2">
                    <a:lumMod val="25000"/>
                  </a:schemeClr>
                </a:solidFill>
                <a:latin typeface="Calibri" panose="020F0502020204030204" pitchFamily="34" charset="0"/>
                <a:ea typeface="Calibri" panose="020F0502020204030204" pitchFamily="34" charset="0"/>
                <a:cs typeface="Times New Roman" panose="02020603050405020304" pitchFamily="18" charset="0"/>
              </a:rPr>
              <a:t>Not everyone can do everything, but everyone can do </a:t>
            </a:r>
            <a:r>
              <a:rPr lang="en-GB" noProof="0">
                <a:solidFill>
                  <a:srgbClr val="C00000"/>
                </a:solidFill>
                <a:latin typeface="Calibri" panose="020F0502020204030204" pitchFamily="34" charset="0"/>
                <a:ea typeface="Calibri" panose="020F0502020204030204" pitchFamily="34" charset="0"/>
                <a:cs typeface="Times New Roman" panose="02020603050405020304" pitchFamily="18" charset="0"/>
              </a:rPr>
              <a:t>something.</a:t>
            </a:r>
          </a:p>
          <a:p>
            <a:pPr lvl="1">
              <a:lnSpc>
                <a:spcPct val="107000"/>
              </a:lnSpc>
              <a:spcAft>
                <a:spcPts val="800"/>
              </a:spcAft>
              <a:tabLst>
                <a:tab pos="2118360" algn="l"/>
              </a:tabLst>
            </a:pPr>
            <a:r>
              <a:rPr lang="en-GB" noProof="0">
                <a:solidFill>
                  <a:schemeClr val="bg2">
                    <a:lumMod val="25000"/>
                  </a:schemeClr>
                </a:solidFill>
                <a:latin typeface="Calibri" panose="020F0502020204030204" pitchFamily="34" charset="0"/>
                <a:ea typeface="Calibri" panose="020F0502020204030204" pitchFamily="34" charset="0"/>
                <a:cs typeface="Times New Roman" panose="02020603050405020304" pitchFamily="18" charset="0"/>
              </a:rPr>
              <a:t>Sustainability can be complicated – every decision has a </a:t>
            </a:r>
            <a:r>
              <a:rPr lang="en-GB" noProof="0">
                <a:solidFill>
                  <a:srgbClr val="C00000"/>
                </a:solidFill>
                <a:latin typeface="Calibri" panose="020F0502020204030204" pitchFamily="34" charset="0"/>
                <a:ea typeface="Calibri" panose="020F0502020204030204" pitchFamily="34" charset="0"/>
                <a:cs typeface="Times New Roman" panose="02020603050405020304" pitchFamily="18" charset="0"/>
              </a:rPr>
              <a:t>trade-off.</a:t>
            </a:r>
            <a:endParaRPr lang="en-GB" noProof="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118360" algn="l"/>
              </a:tabLst>
            </a:pPr>
            <a:r>
              <a:rPr lang="en-GB" sz="2400" noProof="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rPr>
              <a:t>Engage and Advocate</a:t>
            </a:r>
          </a:p>
          <a:p>
            <a:pPr lvl="1">
              <a:lnSpc>
                <a:spcPct val="107000"/>
              </a:lnSpc>
              <a:spcAft>
                <a:spcPts val="800"/>
              </a:spcAft>
              <a:tabLst>
                <a:tab pos="2118360" algn="l"/>
              </a:tabLst>
            </a:pPr>
            <a:r>
              <a:rPr lang="en-GB" noProof="0">
                <a:solidFill>
                  <a:schemeClr val="bg2">
                    <a:lumMod val="25000"/>
                  </a:schemeClr>
                </a:solidFill>
                <a:latin typeface="Calibri" panose="020F0502020204030204" pitchFamily="34" charset="0"/>
                <a:ea typeface="Calibri" panose="020F0502020204030204" pitchFamily="34" charset="0"/>
                <a:cs typeface="Times New Roman" panose="02020603050405020304" pitchFamily="18" charset="0"/>
              </a:rPr>
              <a:t>Legal compliance is the </a:t>
            </a:r>
            <a:r>
              <a:rPr lang="en-GB" noProof="0">
                <a:solidFill>
                  <a:srgbClr val="C00000"/>
                </a:solidFill>
                <a:latin typeface="Calibri" panose="020F0502020204030204" pitchFamily="34" charset="0"/>
                <a:ea typeface="Calibri" panose="020F0502020204030204" pitchFamily="34" charset="0"/>
                <a:cs typeface="Times New Roman" panose="02020603050405020304" pitchFamily="18" charset="0"/>
              </a:rPr>
              <a:t>bare minimum </a:t>
            </a:r>
            <a:r>
              <a:rPr lang="en-GB" noProof="0">
                <a:solidFill>
                  <a:schemeClr val="bg2">
                    <a:lumMod val="25000"/>
                  </a:schemeClr>
                </a:solidFill>
                <a:latin typeface="Calibri" panose="020F0502020204030204" pitchFamily="34" charset="0"/>
                <a:ea typeface="Calibri" panose="020F0502020204030204" pitchFamily="34" charset="0"/>
                <a:cs typeface="Times New Roman" panose="02020603050405020304" pitchFamily="18" charset="0"/>
              </a:rPr>
              <a:t>we should be achieving as a University. Our sphere of influence and responsibility for a more sustainable future is </a:t>
            </a:r>
            <a:r>
              <a:rPr lang="en-GB" noProof="0">
                <a:solidFill>
                  <a:srgbClr val="C00000"/>
                </a:solidFill>
                <a:latin typeface="Calibri" panose="020F0502020204030204" pitchFamily="34" charset="0"/>
                <a:ea typeface="Calibri" panose="020F0502020204030204" pitchFamily="34" charset="0"/>
                <a:cs typeface="Times New Roman" panose="02020603050405020304" pitchFamily="18" charset="0"/>
              </a:rPr>
              <a:t>enormous</a:t>
            </a:r>
            <a:r>
              <a:rPr lang="en-GB" noProof="0">
                <a:solidFill>
                  <a:schemeClr val="bg2">
                    <a:lumMod val="25000"/>
                  </a:schemeClr>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tabLst>
                <a:tab pos="2118360" algn="l"/>
              </a:tabLst>
            </a:pPr>
            <a:endParaRPr lang="en-GB" sz="2400" noProof="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2118360" algn="l"/>
              </a:tabLst>
            </a:pPr>
            <a:endParaRPr lang="en-GB" sz="24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118360" algn="l"/>
              </a:tabLst>
            </a:pPr>
            <a:endParaRPr lang="en-GB" sz="24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2400" b="0" i="0" noProof="0">
              <a:solidFill>
                <a:srgbClr val="C00000"/>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46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7B3-8F13-9AFD-E1AF-7F4536A82B94}"/>
              </a:ext>
            </a:extLst>
          </p:cNvPr>
          <p:cNvSpPr>
            <a:spLocks noGrp="1"/>
          </p:cNvSpPr>
          <p:nvPr>
            <p:ph type="title"/>
          </p:nvPr>
        </p:nvSpPr>
        <p:spPr/>
        <p:txBody>
          <a:bodyPr/>
          <a:lstStyle/>
          <a:p>
            <a:r>
              <a:rPr lang="en-GB" noProof="0"/>
              <a:t>Support for sustainable research practice</a:t>
            </a:r>
          </a:p>
        </p:txBody>
      </p:sp>
      <p:sp>
        <p:nvSpPr>
          <p:cNvPr id="3" name="Content Placeholder 2">
            <a:extLst>
              <a:ext uri="{FF2B5EF4-FFF2-40B4-BE49-F238E27FC236}">
                <a16:creationId xmlns:a16="http://schemas.microsoft.com/office/drawing/2014/main" id="{64B50239-1AA9-F439-85A2-5398F8E23C15}"/>
              </a:ext>
            </a:extLst>
          </p:cNvPr>
          <p:cNvSpPr>
            <a:spLocks noGrp="1"/>
          </p:cNvSpPr>
          <p:nvPr>
            <p:ph idx="1"/>
          </p:nvPr>
        </p:nvSpPr>
        <p:spPr/>
        <p:txBody>
          <a:bodyPr>
            <a:normAutofit/>
          </a:bodyPr>
          <a:lstStyle/>
          <a:p>
            <a:pPr marL="0" indent="0">
              <a:lnSpc>
                <a:spcPct val="100000"/>
              </a:lnSpc>
              <a:buNone/>
            </a:pPr>
            <a:r>
              <a:rPr lang="en-GB" sz="2400" noProof="0"/>
              <a:t>Shifting funding landscape:</a:t>
            </a:r>
          </a:p>
          <a:p>
            <a:pPr>
              <a:lnSpc>
                <a:spcPct val="100000"/>
              </a:lnSpc>
            </a:pPr>
            <a:r>
              <a:rPr lang="en-GB" sz="2400" noProof="0"/>
              <a:t>Consider including in large grant costings.</a:t>
            </a:r>
          </a:p>
          <a:p>
            <a:pPr>
              <a:lnSpc>
                <a:spcPct val="100000"/>
              </a:lnSpc>
            </a:pPr>
            <a:r>
              <a:rPr lang="en-GB" sz="2400" noProof="0"/>
              <a:t>Small and medium grants may be available from organisations such as professional societies.</a:t>
            </a:r>
          </a:p>
        </p:txBody>
      </p:sp>
      <p:sp>
        <p:nvSpPr>
          <p:cNvPr id="4" name="Content Placeholder 3">
            <a:extLst>
              <a:ext uri="{FF2B5EF4-FFF2-40B4-BE49-F238E27FC236}">
                <a16:creationId xmlns:a16="http://schemas.microsoft.com/office/drawing/2014/main" id="{0A96DD63-D9A7-3A5F-BE45-A41468F8EE78}"/>
              </a:ext>
            </a:extLst>
          </p:cNvPr>
          <p:cNvSpPr>
            <a:spLocks noGrp="1"/>
          </p:cNvSpPr>
          <p:nvPr>
            <p:ph idx="10"/>
          </p:nvPr>
        </p:nvSpPr>
        <p:spPr/>
        <p:txBody>
          <a:bodyPr>
            <a:normAutofit/>
          </a:bodyPr>
          <a:lstStyle/>
          <a:p>
            <a:pPr marL="0" indent="0">
              <a:lnSpc>
                <a:spcPct val="100000"/>
              </a:lnSpc>
              <a:buNone/>
            </a:pPr>
            <a:r>
              <a:rPr lang="en-GB" sz="2400" noProof="0"/>
              <a:t>Examples of funding opportunities:</a:t>
            </a:r>
          </a:p>
          <a:p>
            <a:pPr>
              <a:lnSpc>
                <a:spcPct val="100000"/>
              </a:lnSpc>
            </a:pPr>
            <a:r>
              <a:rPr lang="en-GB" sz="2400" noProof="0"/>
              <a:t>Royal Society of Chemistry </a:t>
            </a:r>
            <a:r>
              <a:rPr lang="en-GB" sz="2400" noProof="0">
                <a:hlinkClick r:id="rId3"/>
              </a:rPr>
              <a:t>Sustainable Laboratories Grant</a:t>
            </a:r>
            <a:r>
              <a:rPr lang="en-GB" sz="2400" noProof="0"/>
              <a:t> </a:t>
            </a:r>
          </a:p>
          <a:p>
            <a:pPr>
              <a:lnSpc>
                <a:spcPct val="100000"/>
              </a:lnSpc>
            </a:pPr>
            <a:r>
              <a:rPr lang="en-GB" sz="2400" noProof="0"/>
              <a:t>European Molecular Biology Organisation (EMBO) </a:t>
            </a:r>
            <a:r>
              <a:rPr lang="en-GB" sz="2400" noProof="0">
                <a:hlinkClick r:id="rId4"/>
              </a:rPr>
              <a:t>EMBO Lab Sustainability Award – The EMBO communities – EMBO</a:t>
            </a:r>
            <a:endParaRPr lang="en-GB" sz="2400" noProof="0"/>
          </a:p>
          <a:p>
            <a:pPr>
              <a:lnSpc>
                <a:spcPct val="100000"/>
              </a:lnSpc>
            </a:pPr>
            <a:endParaRPr lang="en-GB" sz="2400" noProof="0"/>
          </a:p>
        </p:txBody>
      </p:sp>
      <p:sp>
        <p:nvSpPr>
          <p:cNvPr id="5" name="Slide Number Placeholder 4">
            <a:extLst>
              <a:ext uri="{FF2B5EF4-FFF2-40B4-BE49-F238E27FC236}">
                <a16:creationId xmlns:a16="http://schemas.microsoft.com/office/drawing/2014/main" id="{55B05DA3-5581-2EEC-B501-D0985E126264}"/>
              </a:ext>
            </a:extLst>
          </p:cNvPr>
          <p:cNvSpPr>
            <a:spLocks noGrp="1"/>
          </p:cNvSpPr>
          <p:nvPr>
            <p:ph type="sldNum" sz="quarter" idx="4"/>
          </p:nvPr>
        </p:nvSpPr>
        <p:spPr/>
        <p:txBody>
          <a:bodyPr/>
          <a:lstStyle/>
          <a:p>
            <a:fld id="{6998E55D-8E2A-4AFE-A61C-B5DBBB7761E7}" type="slidenum">
              <a:rPr lang="en-GB" noProof="0" smtClean="0"/>
              <a:pPr/>
              <a:t>55</a:t>
            </a:fld>
            <a:endParaRPr lang="en-GB" noProof="0"/>
          </a:p>
        </p:txBody>
      </p:sp>
    </p:spTree>
    <p:extLst>
      <p:ext uri="{BB962C8B-B14F-4D97-AF65-F5344CB8AC3E}">
        <p14:creationId xmlns:p14="http://schemas.microsoft.com/office/powerpoint/2010/main" val="878839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a:xfrm>
            <a:off x="426720" y="505741"/>
            <a:ext cx="7568682" cy="1168172"/>
          </a:xfrm>
        </p:spPr>
        <p:txBody>
          <a:bodyPr/>
          <a:lstStyle/>
          <a:p>
            <a:r>
              <a:rPr lang="en-GB" noProof="0"/>
              <a:t>Further reading and resources (1)</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426720" y="1984463"/>
            <a:ext cx="11602720" cy="4114272"/>
          </a:xfrm>
        </p:spPr>
        <p:txBody>
          <a:bodyPr vert="horz" lIns="91440" tIns="45720" rIns="91440" bIns="45720" rtlCol="0" anchor="t">
            <a:noAutofit/>
          </a:bodyPr>
          <a:lstStyle/>
          <a:p>
            <a:pPr marL="0" indent="0">
              <a:lnSpc>
                <a:spcPct val="120000"/>
              </a:lnSpc>
              <a:buNone/>
            </a:pPr>
            <a:r>
              <a:rPr lang="en-GB" sz="1800" b="1" noProof="0">
                <a:effectLst/>
                <a:latin typeface="Calibri"/>
                <a:ea typeface="Calibri"/>
                <a:cs typeface="Times New Roman"/>
              </a:rPr>
              <a:t>General</a:t>
            </a:r>
          </a:p>
          <a:p>
            <a:pPr>
              <a:lnSpc>
                <a:spcPct val="120000"/>
              </a:lnSpc>
              <a:spcBef>
                <a:spcPts val="0"/>
              </a:spcBef>
            </a:pPr>
            <a:r>
              <a:rPr lang="en-GB" sz="1800" noProof="0">
                <a:effectLst/>
                <a:latin typeface="Calibri"/>
                <a:ea typeface="Calibri"/>
                <a:cs typeface="Times New Roman"/>
              </a:rPr>
              <a:t>The Brundtland Report (1987): </a:t>
            </a:r>
            <a:r>
              <a:rPr lang="en-GB" sz="1800" noProof="0">
                <a:effectLst/>
                <a:latin typeface="Calibri"/>
                <a:ea typeface="Calibri"/>
                <a:cs typeface="Times New Roman"/>
                <a:hlinkClick r:id="rId3"/>
              </a:rPr>
              <a:t>https://unesdoc.unesco.org/ark:/48223/pf0000075053</a:t>
            </a:r>
            <a:endParaRPr lang="en-GB" sz="1800" noProof="0">
              <a:effectLst/>
              <a:latin typeface="Calibri"/>
              <a:ea typeface="Calibri"/>
              <a:cs typeface="Times New Roman"/>
            </a:endParaRPr>
          </a:p>
          <a:p>
            <a:pPr>
              <a:lnSpc>
                <a:spcPct val="120000"/>
              </a:lnSpc>
              <a:spcBef>
                <a:spcPts val="0"/>
              </a:spcBef>
            </a:pPr>
            <a:r>
              <a:rPr lang="en-GB" sz="1800" noProof="0">
                <a:effectLst/>
                <a:latin typeface="Calibri"/>
                <a:ea typeface="Calibri"/>
                <a:cs typeface="Times New Roman"/>
              </a:rPr>
              <a:t>Glossary of terms: </a:t>
            </a:r>
            <a:r>
              <a:rPr lang="en-GB" sz="1800" u="sng" noProof="0">
                <a:solidFill>
                  <a:srgbClr val="0563C1"/>
                </a:solidFill>
                <a:effectLst/>
                <a:latin typeface="Calibri"/>
                <a:ea typeface="Calibri"/>
                <a:cs typeface="Times New Roman"/>
                <a:hlinkClick r:id="rId4"/>
              </a:rPr>
              <a:t>https://www.lancaster.ac.uk/media/lancaster-university/content-assets/documents/sustainability/GlossaryoftermsV2.pdf</a:t>
            </a:r>
            <a:r>
              <a:rPr lang="en-GB" sz="1800" noProof="0">
                <a:effectLst/>
                <a:latin typeface="Calibri"/>
                <a:ea typeface="Calibri"/>
                <a:cs typeface="Times New Roman"/>
              </a:rPr>
              <a:t> </a:t>
            </a:r>
          </a:p>
          <a:p>
            <a:pPr>
              <a:lnSpc>
                <a:spcPct val="120000"/>
              </a:lnSpc>
              <a:spcBef>
                <a:spcPts val="0"/>
              </a:spcBef>
            </a:pPr>
            <a:r>
              <a:rPr lang="en-GB" sz="1800" noProof="0">
                <a:effectLst/>
                <a:latin typeface="Calibri"/>
                <a:ea typeface="Calibri"/>
                <a:cs typeface="Times New Roman"/>
              </a:rPr>
              <a:t>A video about what </a:t>
            </a:r>
            <a:r>
              <a:rPr lang="en-GB" sz="1800" noProof="0">
                <a:latin typeface="Calibri"/>
                <a:ea typeface="Calibri"/>
                <a:cs typeface="Times New Roman"/>
              </a:rPr>
              <a:t>a </a:t>
            </a:r>
            <a:r>
              <a:rPr lang="en-GB" sz="1800" noProof="0">
                <a:effectLst/>
                <a:latin typeface="Calibri"/>
                <a:ea typeface="Calibri"/>
                <a:cs typeface="Times New Roman"/>
              </a:rPr>
              <a:t>Circular Economy means: </a:t>
            </a:r>
            <a:r>
              <a:rPr lang="en-GB" sz="1800" u="sng" noProof="0">
                <a:solidFill>
                  <a:srgbClr val="0563C1"/>
                </a:solidFill>
                <a:effectLst/>
                <a:latin typeface="Calibri"/>
                <a:ea typeface="Calibri"/>
                <a:cs typeface="Times New Roman"/>
                <a:hlinkClick r:id="rId5"/>
              </a:rPr>
              <a:t>https://www.youtube.com/watch?v=X6HDcubgxRk</a:t>
            </a:r>
            <a:endParaRPr lang="en-GB" sz="1800" noProof="0">
              <a:effectLst/>
              <a:latin typeface="Calibri"/>
              <a:ea typeface="Calibri"/>
              <a:cs typeface="Times New Roman"/>
            </a:endParaRPr>
          </a:p>
          <a:p>
            <a:pPr>
              <a:lnSpc>
                <a:spcPct val="120000"/>
              </a:lnSpc>
              <a:spcBef>
                <a:spcPts val="0"/>
              </a:spcBef>
            </a:pPr>
            <a:r>
              <a:rPr lang="en-GB" sz="1800" noProof="0">
                <a:effectLst/>
                <a:latin typeface="Calibri"/>
                <a:ea typeface="Calibri"/>
                <a:cs typeface="Times New Roman"/>
              </a:rPr>
              <a:t>Stockholm Resilience Centre (and the SDG wedding cake): </a:t>
            </a:r>
            <a:r>
              <a:rPr lang="en-GB" sz="1800" u="sng" noProof="0">
                <a:solidFill>
                  <a:srgbClr val="0563C1"/>
                </a:solidFill>
                <a:effectLst/>
                <a:latin typeface="Calibri"/>
                <a:ea typeface="Calibri"/>
                <a:cs typeface="Times New Roman"/>
                <a:hlinkClick r:id="rId6"/>
              </a:rPr>
              <a:t>https://www.stockholmresilience.org/research/research-news/2016-06-14-how-food-connects-all-the-sdgs.html</a:t>
            </a:r>
            <a:r>
              <a:rPr lang="en-GB" sz="1800" noProof="0">
                <a:effectLst/>
                <a:latin typeface="Calibri"/>
                <a:ea typeface="Calibri"/>
                <a:cs typeface="Times New Roman"/>
              </a:rPr>
              <a:t>  </a:t>
            </a:r>
          </a:p>
          <a:p>
            <a:pPr>
              <a:lnSpc>
                <a:spcPct val="120000"/>
              </a:lnSpc>
              <a:spcBef>
                <a:spcPts val="0"/>
              </a:spcBef>
            </a:pPr>
            <a:r>
              <a:rPr lang="en-GB" sz="1800">
                <a:ea typeface="+mn-lt"/>
                <a:cs typeface="Times New Roman"/>
              </a:rPr>
              <a:t>UNESCO glossary (2010): </a:t>
            </a:r>
            <a:r>
              <a:rPr lang="en-US" sz="1800">
                <a:ea typeface="+mn-lt"/>
                <a:cs typeface="+mn-lt"/>
                <a:hlinkClick r:id="rId7"/>
              </a:rPr>
              <a:t>Glossary of basic terminology on disaster risk reduction - UNESCO Digital Library</a:t>
            </a:r>
            <a:endParaRPr lang="en-GB" sz="1800">
              <a:ea typeface="+mn-lt"/>
              <a:cs typeface="+mn-lt"/>
            </a:endParaRPr>
          </a:p>
          <a:p>
            <a:pPr>
              <a:lnSpc>
                <a:spcPct val="120000"/>
              </a:lnSpc>
              <a:spcBef>
                <a:spcPts val="0"/>
              </a:spcBef>
            </a:pPr>
            <a:r>
              <a:rPr lang="en-GB" sz="1800" noProof="0">
                <a:effectLst/>
                <a:latin typeface="Calibri"/>
                <a:ea typeface="Calibri"/>
                <a:cs typeface="Times New Roman"/>
              </a:rPr>
              <a:t>Explaining the nested model: </a:t>
            </a:r>
            <a:r>
              <a:rPr lang="en-GB" sz="1800" noProof="0">
                <a:effectLst/>
                <a:latin typeface="Calibri"/>
                <a:ea typeface="Calibri"/>
                <a:cs typeface="Times New Roman"/>
                <a:hlinkClick r:id="rId8"/>
              </a:rPr>
              <a:t>https://www.iema.net/articles/wobbly-foundations-taking-a-nested-approach-to-sustainability?t=0</a:t>
            </a:r>
            <a:endParaRPr lang="en-GB" sz="1800" noProof="0">
              <a:effectLst/>
              <a:latin typeface="Calibri"/>
              <a:ea typeface="Calibri"/>
              <a:cs typeface="Times New Roman"/>
            </a:endParaRPr>
          </a:p>
          <a:p>
            <a:pPr>
              <a:lnSpc>
                <a:spcPct val="120000"/>
              </a:lnSpc>
              <a:spcBef>
                <a:spcPts val="0"/>
              </a:spcBef>
            </a:pPr>
            <a:r>
              <a:rPr lang="en-GB" sz="1800">
                <a:latin typeface="Calibri"/>
                <a:ea typeface="Calibri"/>
                <a:cs typeface="Times New Roman"/>
              </a:rPr>
              <a:t>Sustainability exchange, EAUC: </a:t>
            </a:r>
            <a:r>
              <a:rPr lang="en-GB" sz="1800" u="sng" kern="100" noProof="0">
                <a:solidFill>
                  <a:srgbClr val="467886"/>
                </a:solidFill>
                <a:latin typeface="Aptos"/>
                <a:ea typeface="Aptos" panose="020B0004020202020204" pitchFamily="34" charset="0"/>
                <a:cs typeface="Times New Roman"/>
                <a:hlinkClick r:id="rId9"/>
              </a:rPr>
              <a:t>Sustainability in UK tertiary education | Sustainability Exchange</a:t>
            </a:r>
            <a:endParaRPr lang="en-GB" sz="1800" noProof="0">
              <a:effectLst/>
              <a:latin typeface="Aptos"/>
              <a:ea typeface="Calibri" panose="020F0502020204030204" pitchFamily="34" charset="0"/>
              <a:cs typeface="Times New Roman"/>
            </a:endParaRPr>
          </a:p>
          <a:p>
            <a:pPr marL="0" indent="0">
              <a:buNone/>
            </a:pPr>
            <a:endParaRPr lang="en-GB" sz="1800" b="0" i="0" noProof="0">
              <a:solidFill>
                <a:srgbClr val="1D1D1D"/>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644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E88A03-CE5B-0CD6-77B2-99984A893916}"/>
              </a:ext>
            </a:extLst>
          </p:cNvPr>
          <p:cNvSpPr>
            <a:spLocks noGrp="1"/>
          </p:cNvSpPr>
          <p:nvPr>
            <p:ph type="title"/>
          </p:nvPr>
        </p:nvSpPr>
        <p:spPr/>
        <p:txBody>
          <a:bodyPr/>
          <a:lstStyle/>
          <a:p>
            <a:r>
              <a:rPr lang="en-GB">
                <a:latin typeface="Calibri"/>
                <a:ea typeface="Calibri"/>
                <a:cs typeface="Calibri"/>
              </a:rPr>
              <a:t>Further reading and resources (2)</a:t>
            </a:r>
          </a:p>
        </p:txBody>
      </p:sp>
      <p:sp>
        <p:nvSpPr>
          <p:cNvPr id="7" name="Content Placeholder 6">
            <a:extLst>
              <a:ext uri="{FF2B5EF4-FFF2-40B4-BE49-F238E27FC236}">
                <a16:creationId xmlns:a16="http://schemas.microsoft.com/office/drawing/2014/main" id="{9E937D3C-7108-9FA0-E584-E6B15E25A526}"/>
              </a:ext>
            </a:extLst>
          </p:cNvPr>
          <p:cNvSpPr>
            <a:spLocks noGrp="1"/>
          </p:cNvSpPr>
          <p:nvPr>
            <p:ph idx="1"/>
          </p:nvPr>
        </p:nvSpPr>
        <p:spPr>
          <a:xfrm>
            <a:off x="783773" y="2227727"/>
            <a:ext cx="9808029" cy="3862971"/>
          </a:xfrm>
        </p:spPr>
        <p:txBody>
          <a:bodyPr vert="horz" lIns="91440" tIns="45720" rIns="91440" bIns="45720" rtlCol="0" anchor="t">
            <a:normAutofit/>
          </a:bodyPr>
          <a:lstStyle/>
          <a:p>
            <a:pPr marL="0" indent="0">
              <a:lnSpc>
                <a:spcPct val="120000"/>
              </a:lnSpc>
              <a:spcBef>
                <a:spcPts val="0"/>
              </a:spcBef>
              <a:buClrTx/>
              <a:buNone/>
              <a:defRPr/>
            </a:pPr>
            <a:r>
              <a:rPr lang="en-GB" sz="2000" b="1"/>
              <a:t>Research</a:t>
            </a:r>
          </a:p>
          <a:p>
            <a:pPr>
              <a:lnSpc>
                <a:spcPct val="120000"/>
              </a:lnSpc>
              <a:spcBef>
                <a:spcPts val="0"/>
              </a:spcBef>
              <a:buClr>
                <a:schemeClr val="bg2">
                  <a:lumMod val="50000"/>
                </a:schemeClr>
              </a:buClr>
              <a:defRPr/>
            </a:pPr>
            <a:r>
              <a:rPr lang="en-GB" sz="2000" err="1"/>
              <a:t>Ligozat</a:t>
            </a:r>
            <a:r>
              <a:rPr lang="en-GB" sz="2000"/>
              <a:t> AL, </a:t>
            </a:r>
            <a:r>
              <a:rPr lang="en-GB" sz="2000" err="1"/>
              <a:t>Névéol</a:t>
            </a:r>
            <a:r>
              <a:rPr lang="en-GB" sz="2000"/>
              <a:t> A, Daly B, </a:t>
            </a:r>
            <a:r>
              <a:rPr lang="en-GB" sz="2000" err="1"/>
              <a:t>Frenoux</a:t>
            </a:r>
            <a:r>
              <a:rPr lang="en-GB" sz="2000"/>
              <a:t> E., Ten simple rules to make your research more sustainable. </a:t>
            </a:r>
            <a:r>
              <a:rPr lang="en-GB" sz="2000" err="1"/>
              <a:t>PLoS</a:t>
            </a:r>
            <a:r>
              <a:rPr lang="en-GB" sz="2000"/>
              <a:t> </a:t>
            </a:r>
            <a:r>
              <a:rPr lang="en-GB" sz="2000" err="1"/>
              <a:t>Comput</a:t>
            </a:r>
            <a:r>
              <a:rPr lang="en-GB" sz="2000"/>
              <a:t> Biol. 2020 Sep 24;16(9): </a:t>
            </a:r>
            <a:r>
              <a:rPr lang="fr-FR" sz="2000" err="1"/>
              <a:t>doi</a:t>
            </a:r>
            <a:r>
              <a:rPr lang="fr-FR" sz="2000"/>
              <a:t>: </a:t>
            </a:r>
            <a:r>
              <a:rPr lang="fr-FR" sz="2000">
                <a:hlinkClick r:id="rId2"/>
              </a:rPr>
              <a:t>10.1371/journal.pcbi.1008148</a:t>
            </a:r>
            <a:endParaRPr lang="en-GB" sz="2000">
              <a:hlinkClick r:id="rId3"/>
            </a:endParaRPr>
          </a:p>
          <a:p>
            <a:pPr>
              <a:lnSpc>
                <a:spcPct val="120000"/>
              </a:lnSpc>
              <a:spcBef>
                <a:spcPts val="0"/>
              </a:spcBef>
              <a:buClr>
                <a:srgbClr val="767171"/>
              </a:buClr>
              <a:defRPr/>
            </a:pPr>
            <a:endParaRPr lang="en-GB" sz="2000"/>
          </a:p>
          <a:p>
            <a:pPr>
              <a:lnSpc>
                <a:spcPct val="120000"/>
              </a:lnSpc>
              <a:spcBef>
                <a:spcPts val="0"/>
              </a:spcBef>
              <a:buClr>
                <a:srgbClr val="767171"/>
              </a:buClr>
              <a:defRPr/>
            </a:pPr>
            <a:r>
              <a:rPr lang="en-GB" sz="2000"/>
              <a:t>Transforming Tomorrow Podcast, Pentland Centre: </a:t>
            </a:r>
            <a:r>
              <a:rPr lang="en-GB" sz="2000">
                <a:hlinkClick r:id="rId4"/>
              </a:rPr>
              <a:t>Transforming Tomorrow Podcast - Lancaster University</a:t>
            </a:r>
            <a:endParaRPr lang="en-GB" sz="2000">
              <a:ea typeface="Calibri"/>
              <a:cs typeface="Calibri"/>
              <a:hlinkClick r:id="" action="ppaction://noaction"/>
            </a:endParaRPr>
          </a:p>
          <a:p>
            <a:pPr>
              <a:lnSpc>
                <a:spcPct val="120000"/>
              </a:lnSpc>
              <a:spcBef>
                <a:spcPts val="0"/>
              </a:spcBef>
              <a:buClr>
                <a:schemeClr val="bg2">
                  <a:lumMod val="50000"/>
                </a:schemeClr>
              </a:buClr>
              <a:defRPr/>
            </a:pPr>
            <a:r>
              <a:rPr lang="en-GB" sz="2000"/>
              <a:t>Sustainability Conversations podcast, York University: </a:t>
            </a:r>
            <a:r>
              <a:rPr lang="en-GB" sz="2000">
                <a:hlinkClick r:id="rId3"/>
              </a:rPr>
              <a:t>Sustainability conversations podcast - Sustainability, University of York</a:t>
            </a:r>
            <a:endParaRPr lang="en-GB" sz="2000"/>
          </a:p>
          <a:p>
            <a:pPr>
              <a:lnSpc>
                <a:spcPct val="120000"/>
              </a:lnSpc>
              <a:spcBef>
                <a:spcPts val="0"/>
              </a:spcBef>
              <a:buClr>
                <a:schemeClr val="bg2">
                  <a:lumMod val="50000"/>
                </a:schemeClr>
              </a:buClr>
              <a:defRPr/>
            </a:pPr>
            <a:endParaRPr lang="fr-FR" sz="2000" u="sng">
              <a:ea typeface="Calibri"/>
              <a:cs typeface="Calibri"/>
            </a:endParaRPr>
          </a:p>
          <a:p>
            <a:pPr>
              <a:lnSpc>
                <a:spcPct val="100000"/>
              </a:lnSpc>
              <a:spcBef>
                <a:spcPts val="0"/>
              </a:spcBef>
              <a:buClr>
                <a:srgbClr val="767171"/>
              </a:buClr>
              <a:defRPr/>
            </a:pPr>
            <a:endParaRPr lang="fr-FR" sz="2000">
              <a:ea typeface="Calibri"/>
              <a:cs typeface="Calibri"/>
            </a:endParaRPr>
          </a:p>
        </p:txBody>
      </p:sp>
      <p:sp>
        <p:nvSpPr>
          <p:cNvPr id="5" name="Slide Number Placeholder 4">
            <a:extLst>
              <a:ext uri="{FF2B5EF4-FFF2-40B4-BE49-F238E27FC236}">
                <a16:creationId xmlns:a16="http://schemas.microsoft.com/office/drawing/2014/main" id="{7BA983F6-AED7-C526-C00B-48CC68B4A9E5}"/>
              </a:ext>
            </a:extLst>
          </p:cNvPr>
          <p:cNvSpPr>
            <a:spLocks noGrp="1"/>
          </p:cNvSpPr>
          <p:nvPr>
            <p:ph type="sldNum" sz="quarter" idx="4"/>
          </p:nvPr>
        </p:nvSpPr>
        <p:spPr/>
        <p:txBody>
          <a:bodyPr/>
          <a:lstStyle/>
          <a:p>
            <a:fld id="{6998E55D-8E2A-4AFE-A61C-B5DBBB7761E7}" type="slidenum">
              <a:rPr lang="en-GB" smtClean="0"/>
              <a:pPr/>
              <a:t>57</a:t>
            </a:fld>
            <a:endParaRPr lang="en-GB"/>
          </a:p>
        </p:txBody>
      </p:sp>
    </p:spTree>
    <p:extLst>
      <p:ext uri="{BB962C8B-B14F-4D97-AF65-F5344CB8AC3E}">
        <p14:creationId xmlns:p14="http://schemas.microsoft.com/office/powerpoint/2010/main" val="3245094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37B29-CD46-E309-6567-BB48AD4B18F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301F07-A864-125E-6816-2BEEA89C68F1}"/>
              </a:ext>
            </a:extLst>
          </p:cNvPr>
          <p:cNvSpPr>
            <a:spLocks noGrp="1"/>
          </p:cNvSpPr>
          <p:nvPr>
            <p:ph type="title"/>
          </p:nvPr>
        </p:nvSpPr>
        <p:spPr/>
        <p:txBody>
          <a:bodyPr/>
          <a:lstStyle/>
          <a:p>
            <a:r>
              <a:rPr lang="en-GB" noProof="0">
                <a:latin typeface="Calibri"/>
                <a:ea typeface="Calibri"/>
                <a:cs typeface="Calibri"/>
              </a:rPr>
              <a:t>Further reading and resources (</a:t>
            </a:r>
            <a:r>
              <a:rPr lang="en-GB">
                <a:latin typeface="Calibri"/>
                <a:ea typeface="Calibri"/>
                <a:cs typeface="Calibri"/>
              </a:rPr>
              <a:t>3</a:t>
            </a:r>
            <a:r>
              <a:rPr lang="en-GB" noProof="0">
                <a:latin typeface="Calibri"/>
                <a:ea typeface="Calibri"/>
                <a:cs typeface="Calibri"/>
              </a:rPr>
              <a:t>)</a:t>
            </a:r>
          </a:p>
        </p:txBody>
      </p:sp>
      <p:sp>
        <p:nvSpPr>
          <p:cNvPr id="7" name="Content Placeholder 6">
            <a:extLst>
              <a:ext uri="{FF2B5EF4-FFF2-40B4-BE49-F238E27FC236}">
                <a16:creationId xmlns:a16="http://schemas.microsoft.com/office/drawing/2014/main" id="{60A7FF53-8002-FE2A-91AA-EA366A9166F4}"/>
              </a:ext>
            </a:extLst>
          </p:cNvPr>
          <p:cNvSpPr>
            <a:spLocks noGrp="1"/>
          </p:cNvSpPr>
          <p:nvPr>
            <p:ph idx="1"/>
          </p:nvPr>
        </p:nvSpPr>
        <p:spPr>
          <a:xfrm>
            <a:off x="772883" y="2313991"/>
            <a:ext cx="10774348" cy="3862971"/>
          </a:xfrm>
        </p:spPr>
        <p:txBody>
          <a:bodyPr>
            <a:normAutofit/>
          </a:bodyPr>
          <a:lstStyle/>
          <a:p>
            <a:pPr>
              <a:lnSpc>
                <a:spcPct val="120000"/>
              </a:lnSpc>
              <a:spcBef>
                <a:spcPts val="0"/>
              </a:spcBef>
              <a:spcAft>
                <a:spcPts val="0"/>
              </a:spcAft>
            </a:pPr>
            <a:r>
              <a:rPr lang="en-GB" sz="1800" b="1" kern="100">
                <a:ea typeface="Aptos" panose="020B0004020202020204" pitchFamily="34" charset="0"/>
                <a:cs typeface="Times New Roman" panose="02020603050405020304" pitchFamily="18" charset="0"/>
              </a:rPr>
              <a:t>Computing</a:t>
            </a:r>
          </a:p>
          <a:p>
            <a:pPr marL="285750" indent="-285750">
              <a:lnSpc>
                <a:spcPct val="120000"/>
              </a:lnSpc>
              <a:spcBef>
                <a:spcPts val="0"/>
              </a:spcBef>
              <a:spcAft>
                <a:spcPts val="0"/>
              </a:spcAft>
              <a:buFont typeface="Arial" panose="020B0604020202020204" pitchFamily="34" charset="0"/>
              <a:buChar char="•"/>
            </a:pPr>
            <a:r>
              <a:rPr lang="en-GB" sz="1800" kern="100">
                <a:ea typeface="Aptos" panose="020B0004020202020204" pitchFamily="34" charset="0"/>
                <a:cs typeface="Times New Roman" panose="02020603050405020304" pitchFamily="18" charset="0"/>
              </a:rPr>
              <a:t>The six domains of responsible computing, British Computer Society: </a:t>
            </a:r>
            <a:r>
              <a:rPr lang="en-GB" sz="1800">
                <a:hlinkClick r:id="rId3"/>
              </a:rPr>
              <a:t>Responsible computing | BCS</a:t>
            </a:r>
            <a:endParaRPr lang="en-GB" sz="1800" kern="100">
              <a:ea typeface="Aptos" panose="020B0004020202020204" pitchFamily="34" charset="0"/>
              <a:cs typeface="Times New Roman" panose="02020603050405020304" pitchFamily="18" charset="0"/>
            </a:endParaRPr>
          </a:p>
          <a:p>
            <a:pPr marL="285750" indent="-285750">
              <a:lnSpc>
                <a:spcPct val="120000"/>
              </a:lnSpc>
              <a:spcBef>
                <a:spcPts val="0"/>
              </a:spcBef>
              <a:spcAft>
                <a:spcPts val="0"/>
              </a:spcAft>
              <a:buFont typeface="Arial" panose="020B0604020202020204" pitchFamily="34" charset="0"/>
              <a:buChar char="•"/>
            </a:pPr>
            <a:r>
              <a:rPr lang="en-GB" sz="1800"/>
              <a:t>L. Hilty, Computing Efficiency, Sufficiency, and Self-sufficiency: A Model for Sustainability?, LIMITS 2015, First Workshop on Computing within Limits, USA, 2015 </a:t>
            </a:r>
          </a:p>
          <a:p>
            <a:pPr marL="285750" indent="-285750">
              <a:lnSpc>
                <a:spcPct val="120000"/>
              </a:lnSpc>
              <a:spcBef>
                <a:spcPts val="0"/>
              </a:spcBef>
              <a:spcAft>
                <a:spcPts val="0"/>
              </a:spcAft>
              <a:buFont typeface="Arial" panose="020B0604020202020204" pitchFamily="34" charset="0"/>
              <a:buChar char="•"/>
            </a:pPr>
            <a:r>
              <a:rPr lang="en-GB" sz="1800"/>
              <a:t>The Karlskrona Manifesto for Sustainability Design,</a:t>
            </a:r>
            <a:r>
              <a:rPr lang="en-GB" sz="1800" kern="100">
                <a:cs typeface="Times New Roman" panose="02020603050405020304" pitchFamily="18" charset="0"/>
              </a:rPr>
              <a:t> </a:t>
            </a:r>
            <a:r>
              <a:rPr lang="en-GB" sz="1800">
                <a:hlinkClick r:id="rId4"/>
              </a:rPr>
              <a:t>The Karlskrona Manifesto for Sustainability Design</a:t>
            </a:r>
            <a:endParaRPr lang="en-GB" sz="1800"/>
          </a:p>
          <a:p>
            <a:pPr marL="285750" indent="-285750">
              <a:lnSpc>
                <a:spcPct val="120000"/>
              </a:lnSpc>
              <a:spcBef>
                <a:spcPts val="0"/>
              </a:spcBef>
              <a:spcAft>
                <a:spcPts val="0"/>
              </a:spcAft>
              <a:buFont typeface="Arial" panose="020B0604020202020204" pitchFamily="34" charset="0"/>
              <a:buChar char="•"/>
            </a:pPr>
            <a:endParaRPr lang="en-GB" sz="1800" kern="100">
              <a:ea typeface="Aptos" panose="020B0004020202020204" pitchFamily="34" charset="0"/>
              <a:cs typeface="Times New Roman" panose="02020603050405020304" pitchFamily="18" charset="0"/>
            </a:endParaRPr>
          </a:p>
          <a:p>
            <a:pPr>
              <a:lnSpc>
                <a:spcPct val="120000"/>
              </a:lnSpc>
              <a:spcBef>
                <a:spcPts val="0"/>
              </a:spcBef>
              <a:spcAft>
                <a:spcPts val="0"/>
              </a:spcAft>
              <a:buNone/>
            </a:pPr>
            <a:r>
              <a:rPr lang="en-GB" sz="1800" b="1" kern="100">
                <a:ea typeface="Aptos" panose="020B0004020202020204" pitchFamily="34" charset="0"/>
                <a:cs typeface="Times New Roman" panose="02020603050405020304" pitchFamily="18" charset="0"/>
              </a:rPr>
              <a:t>Engineering</a:t>
            </a:r>
          </a:p>
          <a:p>
            <a:pPr marL="285750" indent="-285750">
              <a:lnSpc>
                <a:spcPct val="120000"/>
              </a:lnSpc>
              <a:spcBef>
                <a:spcPts val="0"/>
              </a:spcBef>
              <a:spcAft>
                <a:spcPts val="800"/>
              </a:spcAft>
              <a:buFont typeface="Arial" panose="020B0604020202020204" pitchFamily="34" charset="0"/>
              <a:buChar char="•"/>
            </a:pPr>
            <a:r>
              <a:rPr lang="en-GB" sz="1800"/>
              <a:t>Lessons from research and innovation: building sustainability into research programmes, Royal Academy of Engineering:</a:t>
            </a:r>
            <a:r>
              <a:rPr lang="en-GB" sz="1800" b="1" kern="100">
                <a:cs typeface="Times New Roman" panose="02020603050405020304" pitchFamily="18" charset="0"/>
              </a:rPr>
              <a:t> </a:t>
            </a:r>
            <a:r>
              <a:rPr lang="en-GB" sz="1800">
                <a:hlinkClick r:id="rId5"/>
              </a:rPr>
              <a:t>building sustainability into research programmes</a:t>
            </a:r>
            <a:endParaRPr lang="en-GB" sz="1800" b="1" kern="100" noProof="0">
              <a:effectLst/>
              <a:ea typeface="Aptos" panose="020B000402020202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6C10363-BB28-3120-7DDE-7A110B7B1478}"/>
              </a:ext>
            </a:extLst>
          </p:cNvPr>
          <p:cNvSpPr>
            <a:spLocks noGrp="1"/>
          </p:cNvSpPr>
          <p:nvPr>
            <p:ph type="sldNum" sz="quarter" idx="4"/>
          </p:nvPr>
        </p:nvSpPr>
        <p:spPr/>
        <p:txBody>
          <a:bodyPr/>
          <a:lstStyle/>
          <a:p>
            <a:fld id="{6998E55D-8E2A-4AFE-A61C-B5DBBB7761E7}" type="slidenum">
              <a:rPr lang="en-GB" noProof="0" smtClean="0"/>
              <a:pPr/>
              <a:t>58</a:t>
            </a:fld>
            <a:endParaRPr lang="en-GB" noProof="0"/>
          </a:p>
        </p:txBody>
      </p:sp>
    </p:spTree>
    <p:extLst>
      <p:ext uri="{BB962C8B-B14F-4D97-AF65-F5344CB8AC3E}">
        <p14:creationId xmlns:p14="http://schemas.microsoft.com/office/powerpoint/2010/main" val="3687498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EF5E75-406A-1D64-F1A2-76DBED7B00DC}"/>
              </a:ext>
            </a:extLst>
          </p:cNvPr>
          <p:cNvSpPr>
            <a:spLocks noGrp="1"/>
          </p:cNvSpPr>
          <p:nvPr>
            <p:ph type="title"/>
          </p:nvPr>
        </p:nvSpPr>
        <p:spPr/>
        <p:txBody>
          <a:bodyPr/>
          <a:lstStyle/>
          <a:p>
            <a:r>
              <a:rPr lang="en-GB" noProof="0">
                <a:latin typeface="Calibri"/>
                <a:ea typeface="Calibri"/>
                <a:cs typeface="Calibri"/>
              </a:rPr>
              <a:t>Further reading and resources (</a:t>
            </a:r>
            <a:r>
              <a:rPr lang="en-GB">
                <a:latin typeface="Calibri"/>
                <a:ea typeface="Calibri"/>
                <a:cs typeface="Calibri"/>
              </a:rPr>
              <a:t>4</a:t>
            </a:r>
            <a:r>
              <a:rPr lang="en-GB" noProof="0">
                <a:latin typeface="Calibri"/>
                <a:ea typeface="Calibri"/>
                <a:cs typeface="Calibri"/>
              </a:rPr>
              <a:t>)</a:t>
            </a:r>
          </a:p>
        </p:txBody>
      </p:sp>
      <p:sp>
        <p:nvSpPr>
          <p:cNvPr id="7" name="Content Placeholder 6">
            <a:extLst>
              <a:ext uri="{FF2B5EF4-FFF2-40B4-BE49-F238E27FC236}">
                <a16:creationId xmlns:a16="http://schemas.microsoft.com/office/drawing/2014/main" id="{362F17BA-4760-22AC-073B-A2CDB2A19F0A}"/>
              </a:ext>
            </a:extLst>
          </p:cNvPr>
          <p:cNvSpPr>
            <a:spLocks noGrp="1"/>
          </p:cNvSpPr>
          <p:nvPr>
            <p:ph idx="1"/>
          </p:nvPr>
        </p:nvSpPr>
        <p:spPr>
          <a:xfrm>
            <a:off x="772882" y="1922585"/>
            <a:ext cx="11149487" cy="4254377"/>
          </a:xfrm>
        </p:spPr>
        <p:txBody>
          <a:bodyPr vert="horz" lIns="91440" tIns="45720" rIns="91440" bIns="45720" rtlCol="0" anchor="t">
            <a:noAutofit/>
          </a:bodyPr>
          <a:lstStyle/>
          <a:p>
            <a:pPr>
              <a:lnSpc>
                <a:spcPct val="120000"/>
              </a:lnSpc>
              <a:spcBef>
                <a:spcPts val="0"/>
              </a:spcBef>
              <a:spcAft>
                <a:spcPts val="0"/>
              </a:spcAft>
              <a:buNone/>
            </a:pPr>
            <a:r>
              <a:rPr lang="en-GB" sz="1600" b="1" kern="100" noProof="0">
                <a:effectLst/>
                <a:ea typeface="Aptos" panose="020B0004020202020204" pitchFamily="34" charset="0"/>
                <a:cs typeface="Times New Roman"/>
              </a:rPr>
              <a:t>Labs</a:t>
            </a:r>
            <a:endParaRPr lang="en-US">
              <a:ea typeface="Calibri" panose="020F0502020204030204"/>
              <a:cs typeface="Calibri" panose="020F0502020204030204"/>
            </a:endParaRPr>
          </a:p>
          <a:p>
            <a:pPr marL="285750" indent="-285750">
              <a:lnSpc>
                <a:spcPct val="120000"/>
              </a:lnSpc>
              <a:spcBef>
                <a:spcPts val="0"/>
              </a:spcBef>
              <a:spcAft>
                <a:spcPts val="0"/>
              </a:spcAft>
              <a:buFont typeface="Arial" panose="020B0604020202020204" pitchFamily="34" charset="0"/>
              <a:buChar char="•"/>
            </a:pPr>
            <a:r>
              <a:rPr lang="en-GB" sz="1600"/>
              <a:t>Resources for sustainable laboratory practice, Royal Society of Chemistry: </a:t>
            </a:r>
            <a:r>
              <a:rPr lang="en-GB" sz="1600" u="sng" kern="100" noProof="0">
                <a:solidFill>
                  <a:srgbClr val="467886"/>
                </a:solidFill>
                <a:effectLst/>
                <a:ea typeface="Aptos" panose="020B0004020202020204" pitchFamily="34" charset="0"/>
                <a:cs typeface="Times New Roman"/>
                <a:hlinkClick r:id="rId3"/>
              </a:rPr>
              <a:t>Resources to help your laboratory become more sustainable</a:t>
            </a:r>
            <a:endParaRPr lang="en-GB" sz="1600" kern="100" noProof="0">
              <a:effectLst/>
              <a:ea typeface="Aptos" panose="020B0004020202020204" pitchFamily="34" charset="0"/>
              <a:cs typeface="Times New Roman"/>
            </a:endParaRPr>
          </a:p>
          <a:p>
            <a:pPr marL="285750" indent="-285750">
              <a:lnSpc>
                <a:spcPct val="120000"/>
              </a:lnSpc>
              <a:spcBef>
                <a:spcPts val="0"/>
              </a:spcBef>
              <a:spcAft>
                <a:spcPts val="0"/>
              </a:spcAft>
              <a:buFont typeface="Arial" panose="020B0604020202020204" pitchFamily="34" charset="0"/>
              <a:buChar char="•"/>
            </a:pPr>
            <a:r>
              <a:rPr lang="en-GB" sz="1600"/>
              <a:t>The Twelve Principles of Green Chemistry poster, Compound Interest: </a:t>
            </a:r>
            <a:r>
              <a:rPr lang="en-GB" sz="1600" u="sng" kern="100" noProof="0">
                <a:solidFill>
                  <a:srgbClr val="467886"/>
                </a:solidFill>
                <a:effectLst/>
                <a:ea typeface="Aptos" panose="020B0004020202020204" pitchFamily="34" charset="0"/>
                <a:cs typeface="Times New Roman"/>
                <a:hlinkClick r:id="rId4"/>
              </a:rPr>
              <a:t> The Twelve Principles of Green Chemistry: What it is, &amp; Why it Matters</a:t>
            </a:r>
            <a:endParaRPr lang="en-GB" sz="1600" kern="100" noProof="0">
              <a:effectLst/>
              <a:ea typeface="Aptos" panose="020B0004020202020204" pitchFamily="34" charset="0"/>
              <a:cs typeface="Times New Roman"/>
            </a:endParaRPr>
          </a:p>
          <a:p>
            <a:pPr marL="285750" indent="-285750">
              <a:lnSpc>
                <a:spcPct val="120000"/>
              </a:lnSpc>
              <a:spcBef>
                <a:spcPts val="0"/>
              </a:spcBef>
              <a:spcAft>
                <a:spcPts val="0"/>
              </a:spcAft>
              <a:buFont typeface="Arial" panose="020B0604020202020204" pitchFamily="34" charset="0"/>
              <a:buChar char="•"/>
            </a:pPr>
            <a:r>
              <a:rPr lang="en-GB" sz="1600"/>
              <a:t>CHEM21 selection guide of classical- and less classical-solvents, </a:t>
            </a:r>
            <a:r>
              <a:rPr lang="en-GB" sz="1600" b="1" i="1"/>
              <a:t>Green Chem.</a:t>
            </a:r>
            <a:r>
              <a:rPr lang="en-GB" sz="1600"/>
              <a:t>, 2016, </a:t>
            </a:r>
            <a:r>
              <a:rPr lang="en-GB" sz="1600" b="1"/>
              <a:t>18</a:t>
            </a:r>
            <a:r>
              <a:rPr lang="en-GB" sz="1600"/>
              <a:t>, 288-296:</a:t>
            </a:r>
            <a:r>
              <a:rPr lang="en-GB" sz="1600" u="sng" kern="100">
                <a:solidFill>
                  <a:srgbClr val="467886"/>
                </a:solidFill>
                <a:cs typeface="Times New Roman"/>
              </a:rPr>
              <a:t> </a:t>
            </a:r>
            <a:r>
              <a:rPr lang="en-GB" sz="1600" u="sng" kern="100" noProof="0">
                <a:solidFill>
                  <a:srgbClr val="467886"/>
                </a:solidFill>
                <a:effectLst/>
                <a:ea typeface="Aptos" panose="020B0004020202020204" pitchFamily="34" charset="0"/>
                <a:cs typeface="Times New Roman"/>
                <a:hlinkClick r:id="rId5"/>
              </a:rPr>
              <a:t>CHEM21 selection guide of classical- and less classical-solvents - Green Chemistry (RSC Publishing)</a:t>
            </a:r>
            <a:r>
              <a:rPr lang="en-GB" sz="1600" kern="100" noProof="0">
                <a:effectLst/>
                <a:ea typeface="Aptos" panose="020B0004020202020204" pitchFamily="34" charset="0"/>
                <a:cs typeface="Times New Roman"/>
              </a:rPr>
              <a:t>; </a:t>
            </a:r>
            <a:r>
              <a:rPr lang="en-GB" sz="1600" u="sng" kern="100" noProof="0">
                <a:solidFill>
                  <a:srgbClr val="467886"/>
                </a:solidFill>
                <a:effectLst/>
                <a:ea typeface="Aptos" panose="020B0004020202020204" pitchFamily="34" charset="0"/>
                <a:cs typeface="Times New Roman"/>
                <a:hlinkClick r:id="rId6"/>
              </a:rPr>
              <a:t>Correction: CHEM21 selection guide of classical- and less classical-solvents - Green Chemistry (RSC Publishing)</a:t>
            </a:r>
            <a:endParaRPr lang="en-GB" sz="1600" u="sng" kern="100" noProof="0">
              <a:solidFill>
                <a:srgbClr val="467886"/>
              </a:solidFill>
              <a:effectLst/>
              <a:ea typeface="Aptos" panose="020B0004020202020204" pitchFamily="34" charset="0"/>
              <a:cs typeface="Times New Roman"/>
            </a:endParaRPr>
          </a:p>
          <a:p>
            <a:pPr>
              <a:lnSpc>
                <a:spcPct val="120000"/>
              </a:lnSpc>
              <a:spcBef>
                <a:spcPts val="0"/>
              </a:spcBef>
              <a:spcAft>
                <a:spcPts val="0"/>
              </a:spcAft>
            </a:pPr>
            <a:endParaRPr lang="en-GB" sz="1600" kern="100" noProof="0">
              <a:effectLst/>
              <a:ea typeface="Aptos" panose="020B0004020202020204" pitchFamily="34" charset="0"/>
              <a:cs typeface="Times New Roman"/>
            </a:endParaRPr>
          </a:p>
          <a:p>
            <a:pPr>
              <a:lnSpc>
                <a:spcPct val="120000"/>
              </a:lnSpc>
              <a:spcBef>
                <a:spcPts val="0"/>
              </a:spcBef>
              <a:spcAft>
                <a:spcPts val="0"/>
              </a:spcAft>
            </a:pPr>
            <a:r>
              <a:rPr lang="en-GB" sz="1600" b="1" kern="100" noProof="0">
                <a:effectLst/>
                <a:ea typeface="Aptos" panose="020B0004020202020204" pitchFamily="34" charset="0"/>
                <a:cs typeface="Times New Roman"/>
              </a:rPr>
              <a:t>Medical and Health Sciences</a:t>
            </a:r>
            <a:r>
              <a:rPr lang="en-GB" sz="1600" b="1" kern="100">
                <a:ea typeface="Aptos" panose="020B0004020202020204" pitchFamily="34" charset="0"/>
                <a:cs typeface="Times New Roman"/>
              </a:rPr>
              <a:t>, and Life Sciences</a:t>
            </a:r>
            <a:endParaRPr lang="en-GB" sz="1600" b="1" kern="100" noProof="0">
              <a:effectLst/>
              <a:ea typeface="Aptos" panose="020B0004020202020204" pitchFamily="34" charset="0"/>
              <a:cs typeface="Times New Roman" panose="02020603050405020304" pitchFamily="18" charset="0"/>
            </a:endParaRPr>
          </a:p>
          <a:p>
            <a:pPr marL="285750" indent="-285750">
              <a:lnSpc>
                <a:spcPct val="120000"/>
              </a:lnSpc>
              <a:spcBef>
                <a:spcPts val="0"/>
              </a:spcBef>
              <a:spcAft>
                <a:spcPts val="0"/>
              </a:spcAft>
              <a:buFont typeface="Arial" panose="020B0604020202020204" pitchFamily="34" charset="0"/>
              <a:buChar char="•"/>
            </a:pPr>
            <a:r>
              <a:rPr lang="en-GB" sz="1600"/>
              <a:t>Advancing environmentally sustainable health research: </a:t>
            </a:r>
            <a:r>
              <a:rPr lang="en-GB" sz="1600" u="sng" kern="100" noProof="0">
                <a:solidFill>
                  <a:srgbClr val="467886"/>
                </a:solidFill>
                <a:effectLst/>
                <a:ea typeface="Aptos" panose="020B0004020202020204" pitchFamily="34" charset="0"/>
                <a:cs typeface="Times New Roman"/>
                <a:hlinkClick r:id="rId7"/>
              </a:rPr>
              <a:t>Research Sustainability | Report | </a:t>
            </a:r>
            <a:r>
              <a:rPr lang="en-GB" sz="1600" u="sng" kern="100" noProof="0" err="1">
                <a:solidFill>
                  <a:srgbClr val="467886"/>
                </a:solidFill>
                <a:effectLst/>
                <a:ea typeface="Aptos" panose="020B0004020202020204" pitchFamily="34" charset="0"/>
                <a:cs typeface="Times New Roman"/>
                <a:hlinkClick r:id="rId7"/>
              </a:rPr>
              <a:t>Wellcome</a:t>
            </a:r>
            <a:endParaRPr lang="en-GB" sz="1600" u="sng" kern="100" noProof="0">
              <a:solidFill>
                <a:srgbClr val="467886"/>
              </a:solidFill>
              <a:effectLst/>
              <a:ea typeface="Aptos" panose="020B0004020202020204" pitchFamily="34" charset="0"/>
              <a:cs typeface="Times New Roman"/>
            </a:endParaRPr>
          </a:p>
          <a:p>
            <a:pPr marL="285750" indent="-285750">
              <a:lnSpc>
                <a:spcPct val="120000"/>
              </a:lnSpc>
              <a:spcBef>
                <a:spcPts val="0"/>
              </a:spcBef>
              <a:spcAft>
                <a:spcPts val="0"/>
              </a:spcAft>
              <a:buFont typeface="Arial" panose="020B0604020202020204" pitchFamily="34" charset="0"/>
              <a:buChar char="•"/>
            </a:pPr>
            <a:r>
              <a:rPr lang="en-GB" sz="1600" kern="100">
                <a:ea typeface="Aptos" panose="020B0004020202020204" pitchFamily="34" charset="0"/>
                <a:cs typeface="Times New Roman"/>
              </a:rPr>
              <a:t>Climate, health and sustainability, National Institute for Health and Care Research </a:t>
            </a:r>
            <a:r>
              <a:rPr lang="en-GB" sz="1600">
                <a:hlinkClick r:id="rId8"/>
              </a:rPr>
              <a:t>Climate, health and sustainability | NIHR</a:t>
            </a:r>
            <a:endParaRPr lang="en-GB" sz="1600">
              <a:ea typeface="Calibri" panose="020F0502020204030204"/>
              <a:cs typeface="Calibri" panose="020F0502020204030204"/>
            </a:endParaRPr>
          </a:p>
          <a:p>
            <a:pPr marL="285750" indent="-285750">
              <a:lnSpc>
                <a:spcPct val="120000"/>
              </a:lnSpc>
              <a:spcBef>
                <a:spcPts val="0"/>
              </a:spcBef>
              <a:spcAft>
                <a:spcPts val="0"/>
              </a:spcAft>
              <a:buFont typeface="Arial" panose="020B0604020202020204" pitchFamily="34" charset="0"/>
              <a:buChar char="•"/>
            </a:pPr>
            <a:r>
              <a:rPr lang="en-US" sz="1600">
                <a:ea typeface="Calibri"/>
                <a:cs typeface="Calibri"/>
              </a:rPr>
              <a:t>NHS </a:t>
            </a:r>
            <a:r>
              <a:rPr lang="en-GB" sz="1600">
                <a:hlinkClick r:id="rId9"/>
              </a:rPr>
              <a:t>Greener NHS » System progress</a:t>
            </a:r>
            <a:endParaRPr lang="en-US" sz="1600">
              <a:ea typeface="Calibri"/>
              <a:cs typeface="Calibri"/>
            </a:endParaRPr>
          </a:p>
          <a:p>
            <a:pPr marL="285750" indent="-285750">
              <a:lnSpc>
                <a:spcPct val="120000"/>
              </a:lnSpc>
              <a:spcBef>
                <a:spcPts val="0"/>
              </a:spcBef>
              <a:spcAft>
                <a:spcPts val="0"/>
              </a:spcAft>
              <a:buFont typeface="Arial" panose="020B0604020202020204" pitchFamily="34" charset="0"/>
              <a:buChar char="•"/>
            </a:pPr>
            <a:endParaRPr lang="en-GB" sz="1600"/>
          </a:p>
        </p:txBody>
      </p:sp>
      <p:sp>
        <p:nvSpPr>
          <p:cNvPr id="5" name="Slide Number Placeholder 4">
            <a:extLst>
              <a:ext uri="{FF2B5EF4-FFF2-40B4-BE49-F238E27FC236}">
                <a16:creationId xmlns:a16="http://schemas.microsoft.com/office/drawing/2014/main" id="{8D46CA6B-CB1D-DFB9-331E-531DB1B429BA}"/>
              </a:ext>
            </a:extLst>
          </p:cNvPr>
          <p:cNvSpPr>
            <a:spLocks noGrp="1"/>
          </p:cNvSpPr>
          <p:nvPr>
            <p:ph type="sldNum" sz="quarter" idx="4"/>
          </p:nvPr>
        </p:nvSpPr>
        <p:spPr/>
        <p:txBody>
          <a:bodyPr/>
          <a:lstStyle/>
          <a:p>
            <a:fld id="{6998E55D-8E2A-4AFE-A61C-B5DBBB7761E7}" type="slidenum">
              <a:rPr lang="en-GB" noProof="0" smtClean="0"/>
              <a:pPr/>
              <a:t>59</a:t>
            </a:fld>
            <a:endParaRPr lang="en-GB" noProof="0"/>
          </a:p>
        </p:txBody>
      </p:sp>
    </p:spTree>
    <p:extLst>
      <p:ext uri="{BB962C8B-B14F-4D97-AF65-F5344CB8AC3E}">
        <p14:creationId xmlns:p14="http://schemas.microsoft.com/office/powerpoint/2010/main" val="886908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(Re) Defining Sustainability (2)</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19538" y="2313991"/>
            <a:ext cx="10458062" cy="3862971"/>
          </a:xfrm>
        </p:spPr>
        <p:txBody>
          <a:bodyPr>
            <a:normAutofit/>
          </a:bodyPr>
          <a:lstStyle/>
          <a:p>
            <a:pPr>
              <a:lnSpc>
                <a:spcPct val="107000"/>
              </a:lnSpc>
              <a:spcAft>
                <a:spcPts val="800"/>
              </a:spcAft>
            </a:pPr>
            <a:r>
              <a:rPr lang="en-GB" sz="2400" noProof="0">
                <a:effectLst/>
                <a:latin typeface="Calibri" panose="020F0502020204030204" pitchFamily="34" charset="0"/>
                <a:ea typeface="Calibri" panose="020F0502020204030204" pitchFamily="34" charset="0"/>
                <a:cs typeface="Times New Roman" panose="02020603050405020304" pitchFamily="18" charset="0"/>
              </a:rPr>
              <a:t>Sustainability and Sustainable Development are often used interchangeably. However, it is easier to think of them as:</a:t>
            </a:r>
          </a:p>
          <a:p>
            <a:pPr>
              <a:lnSpc>
                <a:spcPct val="107000"/>
              </a:lnSpc>
              <a:spcAft>
                <a:spcPts val="800"/>
              </a:spcAft>
            </a:pPr>
            <a:r>
              <a:rPr lang="en-GB" sz="2400" b="1"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Sustainability</a:t>
            </a:r>
            <a:r>
              <a:rPr lang="en-GB" sz="24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(the what) </a:t>
            </a:r>
            <a:r>
              <a:rPr lang="en-GB" sz="2400" noProof="0">
                <a:effectLst/>
                <a:latin typeface="Calibri" panose="020F0502020204030204" pitchFamily="34" charset="0"/>
                <a:ea typeface="Calibri" panose="020F0502020204030204" pitchFamily="34" charset="0"/>
                <a:cs typeface="Times New Roman" panose="02020603050405020304" pitchFamily="18" charset="0"/>
              </a:rPr>
              <a:t>– a point on the horizon we are aiming for.</a:t>
            </a:r>
          </a:p>
          <a:p>
            <a:pPr>
              <a:lnSpc>
                <a:spcPct val="107000"/>
              </a:lnSpc>
              <a:spcAft>
                <a:spcPts val="800"/>
              </a:spcAft>
            </a:pPr>
            <a:r>
              <a:rPr lang="en-GB" sz="2400" b="1"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Sustainable Development</a:t>
            </a:r>
            <a:r>
              <a:rPr lang="en-GB" sz="2400" noProof="0">
                <a:effectLst/>
                <a:latin typeface="Calibri" panose="020F0502020204030204" pitchFamily="34" charset="0"/>
                <a:ea typeface="Calibri" panose="020F0502020204030204" pitchFamily="34" charset="0"/>
                <a:cs typeface="Times New Roman" panose="02020603050405020304" pitchFamily="18" charset="0"/>
              </a:rPr>
              <a:t> </a:t>
            </a:r>
            <a:r>
              <a:rPr lang="en-GB" sz="2400" noProof="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(the how) </a:t>
            </a:r>
            <a:r>
              <a:rPr lang="en-GB" sz="2400" noProof="0">
                <a:effectLst/>
                <a:latin typeface="Calibri" panose="020F0502020204030204" pitchFamily="34" charset="0"/>
                <a:ea typeface="Calibri" panose="020F0502020204030204" pitchFamily="34" charset="0"/>
                <a:cs typeface="Times New Roman" panose="02020603050405020304" pitchFamily="18" charset="0"/>
              </a:rPr>
              <a:t>– what decisions we make now to move us towards becoming sustainable. </a:t>
            </a:r>
          </a:p>
          <a:p>
            <a:pPr marL="0" indent="0">
              <a:buNone/>
            </a:pPr>
            <a:endParaRPr lang="en-GB" sz="2400" b="0" i="0" noProof="0">
              <a:effectLst/>
            </a:endParaRPr>
          </a:p>
          <a:p>
            <a:pPr marL="0" indent="0">
              <a:buNone/>
            </a:pPr>
            <a:endParaRPr lang="en-GB" sz="2400" b="0" i="0" noProof="0">
              <a:solidFill>
                <a:srgbClr val="1D1D1D"/>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6" name="Audio 5">
            <a:hlinkClick r:id="" action="ppaction://media"/>
            <a:extLst>
              <a:ext uri="{FF2B5EF4-FFF2-40B4-BE49-F238E27FC236}">
                <a16:creationId xmlns:a16="http://schemas.microsoft.com/office/drawing/2014/main" id="{E2D5FD3B-905E-4470-9F33-EFFD7CEC1E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40847711"/>
      </p:ext>
    </p:extLst>
  </p:cSld>
  <p:clrMapOvr>
    <a:masterClrMapping/>
  </p:clrMapOvr>
  <mc:AlternateContent xmlns:mc="http://schemas.openxmlformats.org/markup-compatibility/2006" xmlns:p14="http://schemas.microsoft.com/office/powerpoint/2010/main">
    <mc:Choice Requires="p14">
      <p:transition spd="slow" p14:dur="2000" advTm="25459"/>
    </mc:Choice>
    <mc:Fallback xmlns="">
      <p:transition spd="slow" advTm="25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Evaluation</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19538" y="2313991"/>
            <a:ext cx="9472542" cy="3862971"/>
          </a:xfrm>
        </p:spPr>
        <p:txBody>
          <a:bodyPr vert="horz" lIns="91440" tIns="45720" rIns="91440" bIns="45720" rtlCol="0" anchor="t">
            <a:normAutofit/>
          </a:bodyPr>
          <a:lstStyle/>
          <a:p>
            <a:pPr marL="0" indent="0" algn="ctr">
              <a:lnSpc>
                <a:spcPct val="100000"/>
              </a:lnSpc>
              <a:buNone/>
            </a:pPr>
            <a:r>
              <a:rPr lang="en-GB" sz="2400" noProof="0">
                <a:effectLst/>
                <a:latin typeface="Calibri"/>
                <a:ea typeface="Calibri"/>
                <a:cs typeface="Times New Roman"/>
              </a:rPr>
              <a:t>Please take a few minutes to complete this </a:t>
            </a:r>
            <a:r>
              <a:rPr lang="en-GB" sz="2400">
                <a:latin typeface="Calibri"/>
                <a:ea typeface="Calibri"/>
                <a:cs typeface="Times New Roman"/>
              </a:rPr>
              <a:t>feedback form.</a:t>
            </a:r>
            <a:endParaRPr lang="en-GB" sz="2400" noProof="0">
              <a:effectLst/>
              <a:highlight>
                <a:srgbClr val="FFFF00"/>
              </a:highlight>
              <a:latin typeface="Calibri"/>
              <a:ea typeface="Calibri"/>
              <a:cs typeface="Times New Roman"/>
            </a:endParaRPr>
          </a:p>
          <a:p>
            <a:pPr marL="0" indent="0" algn="ctr">
              <a:lnSpc>
                <a:spcPct val="100000"/>
              </a:lnSpc>
              <a:buNone/>
            </a:pPr>
            <a:r>
              <a:rPr lang="en-GB" sz="2400">
                <a:ea typeface="+mn-lt"/>
                <a:cs typeface="+mn-lt"/>
                <a:hlinkClick r:id="rId3"/>
              </a:rPr>
              <a:t>https://forms.office.com/e/EyuC9QVgmf</a:t>
            </a:r>
            <a:endParaRPr lang="en-GB"/>
          </a:p>
          <a:p>
            <a:pPr marL="0" indent="0" algn="ctr">
              <a:lnSpc>
                <a:spcPct val="100000"/>
              </a:lnSpc>
              <a:buNone/>
            </a:pPr>
            <a:endParaRPr lang="en-GB" sz="2400">
              <a:solidFill>
                <a:srgbClr val="000000"/>
              </a:solidFill>
              <a:ea typeface="Calibri"/>
              <a:cs typeface="Calibri"/>
            </a:endParaRPr>
          </a:p>
          <a:p>
            <a:pPr marL="342900" indent="-342900">
              <a:lnSpc>
                <a:spcPct val="100000"/>
              </a:lnSpc>
              <a:spcAft>
                <a:spcPts val="800"/>
              </a:spcAft>
              <a:buFont typeface="Calibri Light" panose="020F0302020204030204"/>
              <a:buAutoNum type="arabicPeriod"/>
            </a:pPr>
            <a:endParaRPr lang="en-GB" sz="2400">
              <a:solidFill>
                <a:srgbClr val="C00000"/>
              </a:solidFill>
              <a:ea typeface="Calibri"/>
              <a:cs typeface="Calibri"/>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5" name="Picture 4" descr="A qr code on a blue background&#10;&#10;AI-generated content may be incorrect.">
            <a:extLst>
              <a:ext uri="{FF2B5EF4-FFF2-40B4-BE49-F238E27FC236}">
                <a16:creationId xmlns:a16="http://schemas.microsoft.com/office/drawing/2014/main" id="{5F126A60-083F-5645-5830-FB1F009CF95A}"/>
              </a:ext>
            </a:extLst>
          </p:cNvPr>
          <p:cNvPicPr>
            <a:picLocks noChangeAspect="1"/>
          </p:cNvPicPr>
          <p:nvPr/>
        </p:nvPicPr>
        <p:blipFill>
          <a:blip r:embed="rId4"/>
          <a:stretch>
            <a:fillRect/>
          </a:stretch>
        </p:blipFill>
        <p:spPr>
          <a:xfrm>
            <a:off x="8512765" y="2874210"/>
            <a:ext cx="2740527" cy="2753895"/>
          </a:xfrm>
          <a:prstGeom prst="rect">
            <a:avLst/>
          </a:prstGeom>
        </p:spPr>
      </p:pic>
    </p:spTree>
    <p:extLst>
      <p:ext uri="{BB962C8B-B14F-4D97-AF65-F5344CB8AC3E}">
        <p14:creationId xmlns:p14="http://schemas.microsoft.com/office/powerpoint/2010/main" val="2285251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normAutofit/>
          </a:bodyPr>
          <a:lstStyle/>
          <a:p>
            <a:pPr>
              <a:lnSpc>
                <a:spcPct val="100000"/>
              </a:lnSpc>
            </a:pPr>
            <a:r>
              <a:rPr lang="en-GB" noProof="0"/>
              <a:t>Thank you for attending</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412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83646-9469-EAA0-B7BA-F0A3A121B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037C85-1AC3-47D9-733F-901EE1753DA7}"/>
              </a:ext>
            </a:extLst>
          </p:cNvPr>
          <p:cNvSpPr>
            <a:spLocks noGrp="1"/>
          </p:cNvSpPr>
          <p:nvPr>
            <p:ph type="ctrTitle"/>
          </p:nvPr>
        </p:nvSpPr>
        <p:spPr/>
        <p:txBody>
          <a:bodyPr>
            <a:normAutofit/>
          </a:bodyPr>
          <a:lstStyle/>
          <a:p>
            <a:pPr>
              <a:lnSpc>
                <a:spcPct val="100000"/>
              </a:lnSpc>
            </a:pPr>
            <a:r>
              <a:rPr lang="en-GB" noProof="0"/>
              <a:t>Scenario Cards and prompts</a:t>
            </a:r>
          </a:p>
        </p:txBody>
      </p:sp>
      <p:sp>
        <p:nvSpPr>
          <p:cNvPr id="4" name="Slide Number Placeholder 3">
            <a:extLst>
              <a:ext uri="{FF2B5EF4-FFF2-40B4-BE49-F238E27FC236}">
                <a16:creationId xmlns:a16="http://schemas.microsoft.com/office/drawing/2014/main" id="{38DC859C-D50B-B6EA-F2A0-FA6AFDF9354C}"/>
              </a:ext>
            </a:extLst>
          </p:cNvPr>
          <p:cNvSpPr>
            <a:spLocks noGrp="1"/>
          </p:cNvSpPr>
          <p:nvPr>
            <p:ph type="sldNum" sz="quarter" idx="4"/>
          </p:nvPr>
        </p:nvSpPr>
        <p:spPr/>
        <p:txBody>
          <a:bodyPr/>
          <a:lstStyle/>
          <a:p>
            <a:fld id="{6998E55D-8E2A-4AFE-A61C-B5DBBB7761E7}" type="slidenum">
              <a:rPr lang="en-GB" noProof="0" smtClean="0"/>
              <a:pPr/>
              <a:t>62</a:t>
            </a:fld>
            <a:endParaRPr lang="en-GB" noProof="0"/>
          </a:p>
        </p:txBody>
      </p:sp>
      <p:pic>
        <p:nvPicPr>
          <p:cNvPr id="3" name="Picture 2">
            <a:extLst>
              <a:ext uri="{FF2B5EF4-FFF2-40B4-BE49-F238E27FC236}">
                <a16:creationId xmlns:a16="http://schemas.microsoft.com/office/drawing/2014/main" id="{BF32413F-936B-5B61-EDBE-ABBF98C5A49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5" y="543606"/>
            <a:ext cx="796925" cy="831917"/>
          </a:xfrm>
          <a:prstGeom prst="rect">
            <a:avLst/>
          </a:prstGeom>
        </p:spPr>
      </p:pic>
    </p:spTree>
    <p:extLst>
      <p:ext uri="{BB962C8B-B14F-4D97-AF65-F5344CB8AC3E}">
        <p14:creationId xmlns:p14="http://schemas.microsoft.com/office/powerpoint/2010/main" val="1085768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DDFC2-352D-CC69-22BA-6163A4B747C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020BB33-2BF1-5B05-EB97-AEB61D582AC9}"/>
              </a:ext>
            </a:extLst>
          </p:cNvPr>
          <p:cNvSpPr txBox="1"/>
          <p:nvPr/>
        </p:nvSpPr>
        <p:spPr>
          <a:xfrm rot="16200000">
            <a:off x="-2825152" y="3226288"/>
            <a:ext cx="6436897" cy="369332"/>
          </a:xfrm>
          <a:prstGeom prst="rect">
            <a:avLst/>
          </a:prstGeom>
          <a:noFill/>
        </p:spPr>
        <p:txBody>
          <a:bodyPr wrap="square">
            <a:spAutoFit/>
          </a:bodyPr>
          <a:lstStyle/>
          <a:p>
            <a:r>
              <a:rPr lang="en-GB">
                <a:solidFill>
                  <a:schemeClr val="bg2">
                    <a:lumMod val="50000"/>
                  </a:schemeClr>
                </a:solidFill>
                <a:cs typeface="Calibri"/>
              </a:rPr>
              <a:t>Designing Research</a:t>
            </a:r>
          </a:p>
        </p:txBody>
      </p:sp>
      <p:cxnSp>
        <p:nvCxnSpPr>
          <p:cNvPr id="8" name="Straight Connector 7">
            <a:extLst>
              <a:ext uri="{FF2B5EF4-FFF2-40B4-BE49-F238E27FC236}">
                <a16:creationId xmlns:a16="http://schemas.microsoft.com/office/drawing/2014/main" id="{DAF8E0BF-D94C-99D5-DB01-2F0198A83391}"/>
              </a:ext>
              <a:ext uri="{C183D7F6-B498-43B3-948B-1728B52AA6E4}">
                <adec:decorative xmlns:adec="http://schemas.microsoft.com/office/drawing/2017/decorative" val="1"/>
              </a:ext>
            </a:extLst>
          </p:cNvPr>
          <p:cNvCxnSpPr>
            <a:cxnSpLocks/>
          </p:cNvCxnSpPr>
          <p:nvPr/>
        </p:nvCxnSpPr>
        <p:spPr>
          <a:xfrm>
            <a:off x="577963" y="192505"/>
            <a:ext cx="0" cy="6472990"/>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BD56229B-0932-0C5C-5977-A7441BA1DBFA}"/>
              </a:ext>
            </a:extLst>
          </p:cNvPr>
          <p:cNvSpPr>
            <a:spLocks noGrp="1"/>
          </p:cNvSpPr>
          <p:nvPr>
            <p:ph type="title"/>
          </p:nvPr>
        </p:nvSpPr>
        <p:spPr/>
        <p:txBody>
          <a:bodyPr/>
          <a:lstStyle/>
          <a:p>
            <a:r>
              <a:rPr lang="en-GB" noProof="0">
                <a:latin typeface="Calibri"/>
                <a:ea typeface="Calibri"/>
                <a:cs typeface="Calibri"/>
              </a:rPr>
              <a:t>Designing a Research Project</a:t>
            </a:r>
            <a:r>
              <a:rPr lang="en-GB">
                <a:latin typeface="Calibri"/>
                <a:ea typeface="Calibri"/>
                <a:cs typeface="Calibri"/>
              </a:rPr>
              <a:t>: costings</a:t>
            </a:r>
            <a:r>
              <a:rPr lang="en-GB" noProof="0">
                <a:latin typeface="Calibri"/>
                <a:ea typeface="Calibri"/>
                <a:cs typeface="Calibri"/>
              </a:rPr>
              <a:t> (1)</a:t>
            </a:r>
          </a:p>
        </p:txBody>
      </p:sp>
      <p:sp>
        <p:nvSpPr>
          <p:cNvPr id="5" name="Content Placeholder 4">
            <a:extLst>
              <a:ext uri="{FF2B5EF4-FFF2-40B4-BE49-F238E27FC236}">
                <a16:creationId xmlns:a16="http://schemas.microsoft.com/office/drawing/2014/main" id="{A261E004-1852-30C2-2CD6-2A6D0EBCEA74}"/>
              </a:ext>
            </a:extLst>
          </p:cNvPr>
          <p:cNvSpPr>
            <a:spLocks noGrp="1"/>
          </p:cNvSpPr>
          <p:nvPr>
            <p:ph idx="1"/>
          </p:nvPr>
        </p:nvSpPr>
        <p:spPr>
          <a:xfrm>
            <a:off x="883981" y="2313991"/>
            <a:ext cx="9808029" cy="3862971"/>
          </a:xfrm>
        </p:spPr>
        <p:txBody>
          <a:bodyPr>
            <a:normAutofit/>
          </a:bodyPr>
          <a:lstStyle/>
          <a:p>
            <a:pPr marL="0" indent="0">
              <a:lnSpc>
                <a:spcPct val="100000"/>
              </a:lnSpc>
              <a:buNone/>
            </a:pPr>
            <a:r>
              <a:rPr lang="en-GB" sz="2800" noProof="0"/>
              <a:t>You are preparing the costings for a research proposal. How might these be influenced by incorporating sustainable practices?</a:t>
            </a:r>
          </a:p>
        </p:txBody>
      </p:sp>
      <p:sp>
        <p:nvSpPr>
          <p:cNvPr id="3" name="Slide Number Placeholder 2">
            <a:extLst>
              <a:ext uri="{FF2B5EF4-FFF2-40B4-BE49-F238E27FC236}">
                <a16:creationId xmlns:a16="http://schemas.microsoft.com/office/drawing/2014/main" id="{816C9DED-B90E-AE77-6C7C-52B758E19391}"/>
              </a:ext>
            </a:extLst>
          </p:cNvPr>
          <p:cNvSpPr>
            <a:spLocks noGrp="1"/>
          </p:cNvSpPr>
          <p:nvPr>
            <p:ph type="sldNum" sz="quarter" idx="4"/>
          </p:nvPr>
        </p:nvSpPr>
        <p:spPr/>
        <p:txBody>
          <a:bodyPr/>
          <a:lstStyle/>
          <a:p>
            <a:fld id="{6998E55D-8E2A-4AFE-A61C-B5DBBB7761E7}" type="slidenum">
              <a:rPr lang="en-GB" noProof="0" smtClean="0"/>
              <a:pPr/>
              <a:t>63</a:t>
            </a:fld>
            <a:endParaRPr lang="en-GB" noProof="0"/>
          </a:p>
        </p:txBody>
      </p:sp>
    </p:spTree>
    <p:extLst>
      <p:ext uri="{BB962C8B-B14F-4D97-AF65-F5344CB8AC3E}">
        <p14:creationId xmlns:p14="http://schemas.microsoft.com/office/powerpoint/2010/main" val="4202957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BEF46-958B-93C0-ACF6-DD5A5A9FBF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94FA92-7943-D389-2EC9-9E41094BC0B6}"/>
              </a:ext>
            </a:extLst>
          </p:cNvPr>
          <p:cNvSpPr>
            <a:spLocks noGrp="1"/>
          </p:cNvSpPr>
          <p:nvPr>
            <p:ph type="title"/>
          </p:nvPr>
        </p:nvSpPr>
        <p:spPr/>
        <p:txBody>
          <a:bodyPr/>
          <a:lstStyle/>
          <a:p>
            <a:r>
              <a:rPr lang="en-GB" noProof="0">
                <a:latin typeface="Calibri"/>
                <a:ea typeface="Calibri"/>
                <a:cs typeface="Calibri"/>
              </a:rPr>
              <a:t>Designing a Research Project</a:t>
            </a:r>
            <a:r>
              <a:rPr lang="en-GB">
                <a:latin typeface="Calibri"/>
                <a:ea typeface="Calibri"/>
                <a:cs typeface="Calibri"/>
              </a:rPr>
              <a:t>: costings</a:t>
            </a:r>
            <a:br>
              <a:rPr lang="en-GB">
                <a:latin typeface="Calibri"/>
                <a:ea typeface="Calibri"/>
                <a:cs typeface="Calibri"/>
              </a:rPr>
            </a:br>
            <a:r>
              <a:rPr lang="en-GB">
                <a:latin typeface="Calibri"/>
                <a:ea typeface="Calibri"/>
                <a:cs typeface="Calibri"/>
              </a:rPr>
              <a:t> </a:t>
            </a:r>
            <a:r>
              <a:rPr lang="en-GB" noProof="0">
                <a:latin typeface="Calibri"/>
                <a:ea typeface="Calibri"/>
                <a:cs typeface="Calibri"/>
              </a:rPr>
              <a:t>(2) - prompts</a:t>
            </a:r>
          </a:p>
        </p:txBody>
      </p:sp>
      <p:sp>
        <p:nvSpPr>
          <p:cNvPr id="5" name="Content Placeholder 4">
            <a:extLst>
              <a:ext uri="{FF2B5EF4-FFF2-40B4-BE49-F238E27FC236}">
                <a16:creationId xmlns:a16="http://schemas.microsoft.com/office/drawing/2014/main" id="{88D5B598-0298-5DE6-373C-8E268CE0F641}"/>
              </a:ext>
            </a:extLst>
          </p:cNvPr>
          <p:cNvSpPr>
            <a:spLocks noGrp="1"/>
          </p:cNvSpPr>
          <p:nvPr>
            <p:ph idx="1"/>
          </p:nvPr>
        </p:nvSpPr>
        <p:spPr/>
        <p:txBody>
          <a:bodyPr vert="horz" lIns="91440" tIns="45720" rIns="91440" bIns="45720" rtlCol="0" anchor="t">
            <a:normAutofit/>
          </a:bodyPr>
          <a:lstStyle/>
          <a:p>
            <a:pPr>
              <a:lnSpc>
                <a:spcPct val="100000"/>
              </a:lnSpc>
            </a:pPr>
            <a:r>
              <a:rPr lang="en-GB" sz="2200"/>
              <a:t>Sustainable procurement may incur higher costs.</a:t>
            </a:r>
            <a:endParaRPr lang="en-US"/>
          </a:p>
          <a:p>
            <a:pPr>
              <a:lnSpc>
                <a:spcPct val="100000"/>
              </a:lnSpc>
            </a:pPr>
            <a:r>
              <a:rPr lang="en-GB" sz="2200" noProof="0"/>
              <a:t>The need to purchase a higher-cost consumable to access a recycling scheme.</a:t>
            </a:r>
            <a:endParaRPr lang="en-GB"/>
          </a:p>
          <a:p>
            <a:pPr>
              <a:lnSpc>
                <a:spcPct val="100000"/>
              </a:lnSpc>
            </a:pPr>
            <a:r>
              <a:rPr lang="en-GB" sz="2200" noProof="0"/>
              <a:t>Travel and accommodation costs to access equipment at an alternative location rather than buying new equipment.</a:t>
            </a:r>
          </a:p>
          <a:p>
            <a:pPr>
              <a:lnSpc>
                <a:spcPct val="100000"/>
              </a:lnSpc>
            </a:pPr>
            <a:r>
              <a:rPr lang="en-GB" sz="2200" noProof="0"/>
              <a:t>Service contracts to maintain equipment.</a:t>
            </a:r>
          </a:p>
          <a:p>
            <a:pPr>
              <a:lnSpc>
                <a:spcPct val="100000"/>
              </a:lnSpc>
            </a:pPr>
            <a:r>
              <a:rPr lang="en-GB" sz="2200" noProof="0"/>
              <a:t>Low carbon travel, which may cost more.</a:t>
            </a:r>
          </a:p>
          <a:p>
            <a:pPr>
              <a:lnSpc>
                <a:spcPct val="100000"/>
              </a:lnSpc>
            </a:pPr>
            <a:r>
              <a:rPr lang="en-GB" sz="2200" noProof="0"/>
              <a:t>Methodology design.</a:t>
            </a:r>
          </a:p>
        </p:txBody>
      </p:sp>
      <p:sp>
        <p:nvSpPr>
          <p:cNvPr id="3" name="Slide Number Placeholder 2">
            <a:extLst>
              <a:ext uri="{FF2B5EF4-FFF2-40B4-BE49-F238E27FC236}">
                <a16:creationId xmlns:a16="http://schemas.microsoft.com/office/drawing/2014/main" id="{F7813772-2B8D-9605-3642-46F61EE54B7F}"/>
              </a:ext>
            </a:extLst>
          </p:cNvPr>
          <p:cNvSpPr>
            <a:spLocks noGrp="1"/>
          </p:cNvSpPr>
          <p:nvPr>
            <p:ph type="sldNum" sz="quarter" idx="4"/>
          </p:nvPr>
        </p:nvSpPr>
        <p:spPr/>
        <p:txBody>
          <a:bodyPr/>
          <a:lstStyle/>
          <a:p>
            <a:fld id="{6998E55D-8E2A-4AFE-A61C-B5DBBB7761E7}" type="slidenum">
              <a:rPr lang="en-GB" noProof="0" smtClean="0"/>
              <a:pPr/>
              <a:t>64</a:t>
            </a:fld>
            <a:endParaRPr lang="en-GB" noProof="0"/>
          </a:p>
        </p:txBody>
      </p:sp>
    </p:spTree>
    <p:extLst>
      <p:ext uri="{BB962C8B-B14F-4D97-AF65-F5344CB8AC3E}">
        <p14:creationId xmlns:p14="http://schemas.microsoft.com/office/powerpoint/2010/main" val="213661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F58FB-8996-A1E4-5AEE-E97F5A304F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C5E40AB-56E9-4B0C-843F-297A2DED11AD}"/>
              </a:ext>
            </a:extLst>
          </p:cNvPr>
          <p:cNvSpPr txBox="1"/>
          <p:nvPr/>
        </p:nvSpPr>
        <p:spPr>
          <a:xfrm rot="16200000">
            <a:off x="-2825152" y="3226288"/>
            <a:ext cx="6436897" cy="369332"/>
          </a:xfrm>
          <a:prstGeom prst="rect">
            <a:avLst/>
          </a:prstGeom>
          <a:noFill/>
        </p:spPr>
        <p:txBody>
          <a:bodyPr wrap="square">
            <a:spAutoFit/>
          </a:bodyPr>
          <a:lstStyle/>
          <a:p>
            <a:r>
              <a:rPr lang="en-GB">
                <a:solidFill>
                  <a:schemeClr val="bg2">
                    <a:lumMod val="50000"/>
                  </a:schemeClr>
                </a:solidFill>
                <a:cs typeface="Calibri"/>
              </a:rPr>
              <a:t>Designing Research</a:t>
            </a:r>
          </a:p>
        </p:txBody>
      </p:sp>
      <p:cxnSp>
        <p:nvCxnSpPr>
          <p:cNvPr id="6" name="Straight Connector 5">
            <a:extLst>
              <a:ext uri="{FF2B5EF4-FFF2-40B4-BE49-F238E27FC236}">
                <a16:creationId xmlns:a16="http://schemas.microsoft.com/office/drawing/2014/main" id="{270B43C8-1F8A-43C6-DE40-49394C2769DF}"/>
              </a:ext>
              <a:ext uri="{C183D7F6-B498-43B3-948B-1728B52AA6E4}">
                <adec:decorative xmlns:adec="http://schemas.microsoft.com/office/drawing/2017/decorative" val="1"/>
              </a:ext>
            </a:extLst>
          </p:cNvPr>
          <p:cNvCxnSpPr>
            <a:cxnSpLocks/>
          </p:cNvCxnSpPr>
          <p:nvPr/>
        </p:nvCxnSpPr>
        <p:spPr>
          <a:xfrm>
            <a:off x="577963" y="192505"/>
            <a:ext cx="0" cy="6472990"/>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8C12E1C3-A598-4C0E-7FA7-8FFE4F0B6716}"/>
              </a:ext>
            </a:extLst>
          </p:cNvPr>
          <p:cNvSpPr>
            <a:spLocks noGrp="1"/>
          </p:cNvSpPr>
          <p:nvPr>
            <p:ph type="title"/>
          </p:nvPr>
        </p:nvSpPr>
        <p:spPr/>
        <p:txBody>
          <a:bodyPr/>
          <a:lstStyle/>
          <a:p>
            <a:r>
              <a:rPr lang="en-GB" noProof="0">
                <a:latin typeface="Calibri"/>
                <a:ea typeface="Calibri"/>
                <a:cs typeface="Calibri"/>
              </a:rPr>
              <a:t>Designing a Research Project</a:t>
            </a:r>
            <a:r>
              <a:rPr lang="en-GB">
                <a:latin typeface="Calibri"/>
                <a:ea typeface="Calibri"/>
                <a:cs typeface="Calibri"/>
              </a:rPr>
              <a:t>:</a:t>
            </a:r>
            <a:r>
              <a:rPr lang="en-GB" noProof="0">
                <a:latin typeface="Calibri"/>
                <a:ea typeface="Calibri"/>
                <a:cs typeface="Calibri"/>
              </a:rPr>
              <a:t> </a:t>
            </a:r>
            <a:r>
              <a:rPr lang="en-GB">
                <a:latin typeface="Calibri"/>
                <a:ea typeface="Calibri"/>
                <a:cs typeface="Calibri"/>
              </a:rPr>
              <a:t>methodology </a:t>
            </a:r>
            <a:r>
              <a:rPr lang="en-GB" noProof="0">
                <a:latin typeface="Calibri"/>
                <a:ea typeface="Calibri"/>
                <a:cs typeface="Calibri"/>
              </a:rPr>
              <a:t>(1)</a:t>
            </a:r>
          </a:p>
        </p:txBody>
      </p:sp>
      <p:sp>
        <p:nvSpPr>
          <p:cNvPr id="5" name="Content Placeholder 4">
            <a:extLst>
              <a:ext uri="{FF2B5EF4-FFF2-40B4-BE49-F238E27FC236}">
                <a16:creationId xmlns:a16="http://schemas.microsoft.com/office/drawing/2014/main" id="{570A9082-6746-6764-D02D-AD8F847CF986}"/>
              </a:ext>
            </a:extLst>
          </p:cNvPr>
          <p:cNvSpPr>
            <a:spLocks noGrp="1"/>
          </p:cNvSpPr>
          <p:nvPr>
            <p:ph idx="1"/>
          </p:nvPr>
        </p:nvSpPr>
        <p:spPr>
          <a:xfrm>
            <a:off x="883981" y="2313991"/>
            <a:ext cx="9808029" cy="3862971"/>
          </a:xfrm>
        </p:spPr>
        <p:txBody>
          <a:bodyPr vert="horz" lIns="91440" tIns="45720" rIns="91440" bIns="45720" rtlCol="0" anchor="t">
            <a:normAutofit/>
          </a:bodyPr>
          <a:lstStyle/>
          <a:p>
            <a:pPr marL="0" indent="0">
              <a:lnSpc>
                <a:spcPct val="100000"/>
              </a:lnSpc>
              <a:buNone/>
            </a:pPr>
            <a:r>
              <a:rPr lang="en-GB" sz="2800"/>
              <a:t>You are preparing the methodology for a research proposal. How might this be influenced by incorporating sustainable practices?</a:t>
            </a:r>
          </a:p>
          <a:p>
            <a:pPr marL="0" indent="0">
              <a:lnSpc>
                <a:spcPct val="100000"/>
              </a:lnSpc>
              <a:buNone/>
            </a:pPr>
            <a:endParaRPr lang="en-GB" sz="2800" noProof="0">
              <a:ea typeface="Calibri"/>
              <a:cs typeface="Calibri"/>
            </a:endParaRPr>
          </a:p>
        </p:txBody>
      </p:sp>
      <p:sp>
        <p:nvSpPr>
          <p:cNvPr id="3" name="Slide Number Placeholder 2">
            <a:extLst>
              <a:ext uri="{FF2B5EF4-FFF2-40B4-BE49-F238E27FC236}">
                <a16:creationId xmlns:a16="http://schemas.microsoft.com/office/drawing/2014/main" id="{EE1B9C6C-4B6C-45D4-02D6-32014E71B2FE}"/>
              </a:ext>
            </a:extLst>
          </p:cNvPr>
          <p:cNvSpPr>
            <a:spLocks noGrp="1"/>
          </p:cNvSpPr>
          <p:nvPr>
            <p:ph type="sldNum" sz="quarter" idx="4"/>
          </p:nvPr>
        </p:nvSpPr>
        <p:spPr/>
        <p:txBody>
          <a:bodyPr/>
          <a:lstStyle/>
          <a:p>
            <a:fld id="{6998E55D-8E2A-4AFE-A61C-B5DBBB7761E7}" type="slidenum">
              <a:rPr lang="en-GB" noProof="0" smtClean="0"/>
              <a:pPr/>
              <a:t>65</a:t>
            </a:fld>
            <a:endParaRPr lang="en-GB" noProof="0"/>
          </a:p>
        </p:txBody>
      </p:sp>
    </p:spTree>
    <p:extLst>
      <p:ext uri="{BB962C8B-B14F-4D97-AF65-F5344CB8AC3E}">
        <p14:creationId xmlns:p14="http://schemas.microsoft.com/office/powerpoint/2010/main" val="42184403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5C8CC-045A-2C9C-657D-CDECC513EB0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BB973C9-7E39-AB3E-811A-B42FEC2EFA18}"/>
              </a:ext>
            </a:extLst>
          </p:cNvPr>
          <p:cNvSpPr>
            <a:spLocks noGrp="1"/>
          </p:cNvSpPr>
          <p:nvPr>
            <p:ph type="title"/>
          </p:nvPr>
        </p:nvSpPr>
        <p:spPr/>
        <p:txBody>
          <a:bodyPr/>
          <a:lstStyle/>
          <a:p>
            <a:r>
              <a:rPr lang="en-GB" noProof="0">
                <a:latin typeface="Calibri"/>
                <a:ea typeface="Calibri"/>
                <a:cs typeface="Calibri"/>
              </a:rPr>
              <a:t>Designing a Research Project</a:t>
            </a:r>
            <a:r>
              <a:rPr lang="en-GB">
                <a:latin typeface="Calibri"/>
                <a:ea typeface="Calibri"/>
                <a:cs typeface="Calibri"/>
              </a:rPr>
              <a:t>:</a:t>
            </a:r>
            <a:r>
              <a:rPr lang="en-GB" noProof="0">
                <a:latin typeface="Calibri"/>
                <a:ea typeface="Calibri"/>
                <a:cs typeface="Calibri"/>
              </a:rPr>
              <a:t> </a:t>
            </a:r>
            <a:r>
              <a:rPr lang="en-GB">
                <a:latin typeface="Calibri"/>
                <a:ea typeface="Calibri"/>
                <a:cs typeface="Calibri"/>
              </a:rPr>
              <a:t>methodology </a:t>
            </a:r>
            <a:r>
              <a:rPr lang="en-GB" noProof="0">
                <a:latin typeface="Calibri"/>
                <a:ea typeface="Calibri"/>
                <a:cs typeface="Calibri"/>
              </a:rPr>
              <a:t>(</a:t>
            </a:r>
            <a:r>
              <a:rPr lang="en-GB">
                <a:latin typeface="Calibri"/>
                <a:ea typeface="Calibri"/>
                <a:cs typeface="Calibri"/>
              </a:rPr>
              <a:t>2</a:t>
            </a:r>
            <a:r>
              <a:rPr lang="en-GB" noProof="0">
                <a:latin typeface="Calibri"/>
                <a:ea typeface="Calibri"/>
                <a:cs typeface="Calibri"/>
              </a:rPr>
              <a:t>)</a:t>
            </a:r>
            <a:r>
              <a:rPr lang="en-GB">
                <a:latin typeface="Calibri"/>
                <a:ea typeface="Calibri"/>
                <a:cs typeface="Calibri"/>
              </a:rPr>
              <a:t> - prompts</a:t>
            </a:r>
            <a:endParaRPr lang="en-GB" noProof="0">
              <a:latin typeface="Calibri"/>
              <a:ea typeface="Calibri"/>
              <a:cs typeface="Calibri"/>
            </a:endParaRPr>
          </a:p>
        </p:txBody>
      </p:sp>
      <p:sp>
        <p:nvSpPr>
          <p:cNvPr id="5" name="Content Placeholder 4">
            <a:extLst>
              <a:ext uri="{FF2B5EF4-FFF2-40B4-BE49-F238E27FC236}">
                <a16:creationId xmlns:a16="http://schemas.microsoft.com/office/drawing/2014/main" id="{BFFB0641-4057-4296-C436-F00A6A4699DB}"/>
              </a:ext>
            </a:extLst>
          </p:cNvPr>
          <p:cNvSpPr>
            <a:spLocks noGrp="1"/>
          </p:cNvSpPr>
          <p:nvPr>
            <p:ph idx="1"/>
          </p:nvPr>
        </p:nvSpPr>
        <p:spPr/>
        <p:txBody>
          <a:bodyPr vert="horz" lIns="91440" tIns="45720" rIns="91440" bIns="45720" rtlCol="0" anchor="t">
            <a:normAutofit/>
          </a:bodyPr>
          <a:lstStyle/>
          <a:p>
            <a:pPr marL="0" indent="0">
              <a:lnSpc>
                <a:spcPct val="100000"/>
              </a:lnSpc>
              <a:buNone/>
            </a:pPr>
            <a:r>
              <a:rPr lang="en-GB" sz="2800" noProof="0">
                <a:ea typeface="Calibri"/>
                <a:cs typeface="Calibri"/>
              </a:rPr>
              <a:t>How is the research traditionally undertaken?</a:t>
            </a:r>
          </a:p>
          <a:p>
            <a:pPr marL="0" indent="0">
              <a:lnSpc>
                <a:spcPct val="100000"/>
              </a:lnSpc>
              <a:buNone/>
            </a:pPr>
            <a:r>
              <a:rPr lang="en-GB" sz="2800">
                <a:ea typeface="Calibri"/>
                <a:cs typeface="Calibri"/>
              </a:rPr>
              <a:t>What are the challenges?</a:t>
            </a:r>
          </a:p>
          <a:p>
            <a:pPr marL="0" indent="0">
              <a:lnSpc>
                <a:spcPct val="100000"/>
              </a:lnSpc>
              <a:buNone/>
            </a:pPr>
            <a:r>
              <a:rPr lang="en-GB" sz="2800" noProof="0">
                <a:ea typeface="Calibri"/>
                <a:cs typeface="Calibri"/>
              </a:rPr>
              <a:t>What are the opportunities?</a:t>
            </a:r>
          </a:p>
          <a:p>
            <a:pPr marL="0" indent="0">
              <a:lnSpc>
                <a:spcPct val="100000"/>
              </a:lnSpc>
              <a:buNone/>
            </a:pPr>
            <a:r>
              <a:rPr lang="en-GB" sz="2800">
                <a:ea typeface="Calibri"/>
                <a:cs typeface="Calibri"/>
              </a:rPr>
              <a:t>Can you visit a test site or lab to learn about different equipment for alternative methods?</a:t>
            </a:r>
            <a:endParaRPr lang="en-GB" sz="2800" noProof="0">
              <a:ea typeface="Calibri"/>
              <a:cs typeface="Calibri"/>
            </a:endParaRPr>
          </a:p>
          <a:p>
            <a:pPr marL="0" indent="0">
              <a:lnSpc>
                <a:spcPct val="100000"/>
              </a:lnSpc>
              <a:buNone/>
            </a:pPr>
            <a:endParaRPr lang="en-GB" sz="2800" noProof="0">
              <a:ea typeface="Calibri"/>
              <a:cs typeface="Calibri"/>
            </a:endParaRPr>
          </a:p>
        </p:txBody>
      </p:sp>
      <p:sp>
        <p:nvSpPr>
          <p:cNvPr id="3" name="Slide Number Placeholder 2">
            <a:extLst>
              <a:ext uri="{FF2B5EF4-FFF2-40B4-BE49-F238E27FC236}">
                <a16:creationId xmlns:a16="http://schemas.microsoft.com/office/drawing/2014/main" id="{F6FA41B0-AACE-0FC7-11AB-A21DBEA9C19D}"/>
              </a:ext>
            </a:extLst>
          </p:cNvPr>
          <p:cNvSpPr>
            <a:spLocks noGrp="1"/>
          </p:cNvSpPr>
          <p:nvPr>
            <p:ph type="sldNum" sz="quarter" idx="4"/>
          </p:nvPr>
        </p:nvSpPr>
        <p:spPr/>
        <p:txBody>
          <a:bodyPr/>
          <a:lstStyle/>
          <a:p>
            <a:fld id="{6998E55D-8E2A-4AFE-A61C-B5DBBB7761E7}" type="slidenum">
              <a:rPr lang="en-GB" noProof="0" smtClean="0"/>
              <a:pPr/>
              <a:t>66</a:t>
            </a:fld>
            <a:endParaRPr lang="en-GB" noProof="0"/>
          </a:p>
        </p:txBody>
      </p:sp>
    </p:spTree>
    <p:extLst>
      <p:ext uri="{BB962C8B-B14F-4D97-AF65-F5344CB8AC3E}">
        <p14:creationId xmlns:p14="http://schemas.microsoft.com/office/powerpoint/2010/main" val="3040513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A20C-ECE8-82DD-39A0-63EEA42E3DC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479583-9F80-90D5-9955-0ECC07F55BD1}"/>
              </a:ext>
            </a:extLst>
          </p:cNvPr>
          <p:cNvSpPr txBox="1"/>
          <p:nvPr/>
        </p:nvSpPr>
        <p:spPr>
          <a:xfrm rot="16200000">
            <a:off x="-2825152" y="3226288"/>
            <a:ext cx="6436897" cy="369332"/>
          </a:xfrm>
          <a:prstGeom prst="rect">
            <a:avLst/>
          </a:prstGeom>
          <a:noFill/>
        </p:spPr>
        <p:txBody>
          <a:bodyPr wrap="square">
            <a:spAutoFit/>
          </a:bodyPr>
          <a:lstStyle/>
          <a:p>
            <a:r>
              <a:rPr lang="en-GB">
                <a:solidFill>
                  <a:schemeClr val="bg2">
                    <a:lumMod val="50000"/>
                  </a:schemeClr>
                </a:solidFill>
                <a:cs typeface="Calibri"/>
              </a:rPr>
              <a:t>Delivering and Managing Research</a:t>
            </a:r>
          </a:p>
        </p:txBody>
      </p:sp>
      <p:cxnSp>
        <p:nvCxnSpPr>
          <p:cNvPr id="6" name="Straight Connector 5">
            <a:extLst>
              <a:ext uri="{FF2B5EF4-FFF2-40B4-BE49-F238E27FC236}">
                <a16:creationId xmlns:a16="http://schemas.microsoft.com/office/drawing/2014/main" id="{B3FEAF1E-2087-59A6-8795-B563B29B770B}"/>
              </a:ext>
              <a:ext uri="{C183D7F6-B498-43B3-948B-1728B52AA6E4}">
                <adec:decorative xmlns:adec="http://schemas.microsoft.com/office/drawing/2017/decorative" val="1"/>
              </a:ext>
            </a:extLst>
          </p:cNvPr>
          <p:cNvCxnSpPr>
            <a:cxnSpLocks/>
          </p:cNvCxnSpPr>
          <p:nvPr/>
        </p:nvCxnSpPr>
        <p:spPr>
          <a:xfrm>
            <a:off x="577963" y="192505"/>
            <a:ext cx="0" cy="6472990"/>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D8AAD390-F3B4-F24D-65F8-D7278A99B24F}"/>
              </a:ext>
            </a:extLst>
          </p:cNvPr>
          <p:cNvSpPr>
            <a:spLocks noGrp="1"/>
          </p:cNvSpPr>
          <p:nvPr>
            <p:ph type="title"/>
          </p:nvPr>
        </p:nvSpPr>
        <p:spPr/>
        <p:txBody>
          <a:bodyPr/>
          <a:lstStyle/>
          <a:p>
            <a:r>
              <a:rPr lang="en-GB" noProof="0"/>
              <a:t>Managing Equipment (1)</a:t>
            </a:r>
          </a:p>
        </p:txBody>
      </p:sp>
      <p:sp>
        <p:nvSpPr>
          <p:cNvPr id="5" name="Content Placeholder 4">
            <a:extLst>
              <a:ext uri="{FF2B5EF4-FFF2-40B4-BE49-F238E27FC236}">
                <a16:creationId xmlns:a16="http://schemas.microsoft.com/office/drawing/2014/main" id="{C9E26DC5-E4B0-F330-5556-16159ABD208F}"/>
              </a:ext>
            </a:extLst>
          </p:cNvPr>
          <p:cNvSpPr>
            <a:spLocks noGrp="1"/>
          </p:cNvSpPr>
          <p:nvPr>
            <p:ph idx="1"/>
          </p:nvPr>
        </p:nvSpPr>
        <p:spPr>
          <a:xfrm>
            <a:off x="883981" y="2313991"/>
            <a:ext cx="9808029" cy="3862971"/>
          </a:xfrm>
        </p:spPr>
        <p:txBody>
          <a:bodyPr>
            <a:normAutofit lnSpcReduction="10000"/>
          </a:bodyPr>
          <a:lstStyle/>
          <a:p>
            <a:pPr marL="0" indent="0">
              <a:lnSpc>
                <a:spcPct val="100000"/>
              </a:lnSpc>
              <a:buNone/>
            </a:pPr>
            <a:r>
              <a:rPr lang="en-GB" sz="2800" noProof="0"/>
              <a:t>A piece of equipment has broken and does not fit the current research needs of the research group. </a:t>
            </a:r>
          </a:p>
          <a:p>
            <a:pPr marL="0" indent="0">
              <a:lnSpc>
                <a:spcPct val="100000"/>
              </a:lnSpc>
              <a:buNone/>
            </a:pPr>
            <a:endParaRPr lang="en-GB" sz="2800" noProof="0"/>
          </a:p>
          <a:p>
            <a:pPr>
              <a:lnSpc>
                <a:spcPct val="100000"/>
              </a:lnSpc>
            </a:pPr>
            <a:r>
              <a:rPr lang="en-GB" sz="2800" noProof="0"/>
              <a:t>To avoid it sitting in a corner gathering dust what actions can you take? </a:t>
            </a:r>
          </a:p>
          <a:p>
            <a:pPr>
              <a:lnSpc>
                <a:spcPct val="100000"/>
              </a:lnSpc>
            </a:pPr>
            <a:endParaRPr lang="en-GB" sz="2800" noProof="0"/>
          </a:p>
          <a:p>
            <a:pPr>
              <a:lnSpc>
                <a:spcPct val="100000"/>
              </a:lnSpc>
            </a:pPr>
            <a:r>
              <a:rPr lang="en-GB" sz="2800" noProof="0"/>
              <a:t>What about the equipment you do need and how can you keep it useable?</a:t>
            </a:r>
          </a:p>
        </p:txBody>
      </p:sp>
      <p:sp>
        <p:nvSpPr>
          <p:cNvPr id="3" name="Slide Number Placeholder 2">
            <a:extLst>
              <a:ext uri="{FF2B5EF4-FFF2-40B4-BE49-F238E27FC236}">
                <a16:creationId xmlns:a16="http://schemas.microsoft.com/office/drawing/2014/main" id="{985681F0-07E0-D0E3-C608-DEABEF6BCE16}"/>
              </a:ext>
            </a:extLst>
          </p:cNvPr>
          <p:cNvSpPr>
            <a:spLocks noGrp="1"/>
          </p:cNvSpPr>
          <p:nvPr>
            <p:ph type="sldNum" sz="quarter" idx="4"/>
          </p:nvPr>
        </p:nvSpPr>
        <p:spPr/>
        <p:txBody>
          <a:bodyPr/>
          <a:lstStyle/>
          <a:p>
            <a:fld id="{6998E55D-8E2A-4AFE-A61C-B5DBBB7761E7}" type="slidenum">
              <a:rPr lang="en-GB" noProof="0" smtClean="0"/>
              <a:pPr/>
              <a:t>67</a:t>
            </a:fld>
            <a:endParaRPr lang="en-GB" noProof="0"/>
          </a:p>
        </p:txBody>
      </p:sp>
    </p:spTree>
    <p:extLst>
      <p:ext uri="{BB962C8B-B14F-4D97-AF65-F5344CB8AC3E}">
        <p14:creationId xmlns:p14="http://schemas.microsoft.com/office/powerpoint/2010/main" val="2494425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0ABB9-9986-8A05-32F8-B5D39AD29D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3EE3E4-0BF0-6486-EB46-A89D40FBD092}"/>
              </a:ext>
            </a:extLst>
          </p:cNvPr>
          <p:cNvSpPr>
            <a:spLocks noGrp="1"/>
          </p:cNvSpPr>
          <p:nvPr>
            <p:ph type="title"/>
          </p:nvPr>
        </p:nvSpPr>
        <p:spPr/>
        <p:txBody>
          <a:bodyPr/>
          <a:lstStyle/>
          <a:p>
            <a:r>
              <a:rPr lang="en-GB" noProof="0"/>
              <a:t>Managing Equipment (2) - prompts</a:t>
            </a:r>
          </a:p>
        </p:txBody>
      </p:sp>
      <p:sp>
        <p:nvSpPr>
          <p:cNvPr id="2" name="Text Placeholder 1">
            <a:extLst>
              <a:ext uri="{FF2B5EF4-FFF2-40B4-BE49-F238E27FC236}">
                <a16:creationId xmlns:a16="http://schemas.microsoft.com/office/drawing/2014/main" id="{9A8CF90B-444E-D39F-A647-5FAC28F64606}"/>
              </a:ext>
            </a:extLst>
          </p:cNvPr>
          <p:cNvSpPr>
            <a:spLocks noGrp="1"/>
          </p:cNvSpPr>
          <p:nvPr>
            <p:ph type="body" idx="1"/>
          </p:nvPr>
        </p:nvSpPr>
        <p:spPr/>
        <p:txBody>
          <a:bodyPr/>
          <a:lstStyle/>
          <a:p>
            <a:r>
              <a:rPr lang="en-GB"/>
              <a:t>Broken and unneeded</a:t>
            </a:r>
          </a:p>
        </p:txBody>
      </p:sp>
      <p:sp>
        <p:nvSpPr>
          <p:cNvPr id="5" name="Content Placeholder 4">
            <a:extLst>
              <a:ext uri="{FF2B5EF4-FFF2-40B4-BE49-F238E27FC236}">
                <a16:creationId xmlns:a16="http://schemas.microsoft.com/office/drawing/2014/main" id="{625F8CCE-2127-F467-CD95-4D6AA3E6918E}"/>
              </a:ext>
            </a:extLst>
          </p:cNvPr>
          <p:cNvSpPr>
            <a:spLocks noGrp="1"/>
          </p:cNvSpPr>
          <p:nvPr>
            <p:ph sz="half" idx="2"/>
          </p:nvPr>
        </p:nvSpPr>
        <p:spPr/>
        <p:txBody>
          <a:bodyPr>
            <a:normAutofit/>
          </a:bodyPr>
          <a:lstStyle/>
          <a:p>
            <a:pPr>
              <a:lnSpc>
                <a:spcPct val="100000"/>
              </a:lnSpc>
            </a:pPr>
            <a:r>
              <a:rPr lang="en-GB" sz="2200"/>
              <a:t>Refurbish, Reuse, or Recycle.</a:t>
            </a:r>
          </a:p>
          <a:p>
            <a:pPr>
              <a:lnSpc>
                <a:spcPct val="100000"/>
              </a:lnSpc>
            </a:pPr>
            <a:r>
              <a:rPr lang="en-GB" sz="2200"/>
              <a:t>Supplier/Manufacturer take back scheme for electrical equipment.</a:t>
            </a:r>
          </a:p>
          <a:p>
            <a:pPr>
              <a:lnSpc>
                <a:spcPct val="100000"/>
              </a:lnSpc>
            </a:pPr>
            <a:r>
              <a:rPr lang="en-GB" sz="2200" noProof="0"/>
              <a:t>Upcycle.</a:t>
            </a:r>
          </a:p>
          <a:p>
            <a:pPr>
              <a:lnSpc>
                <a:spcPct val="100000"/>
              </a:lnSpc>
            </a:pPr>
            <a:r>
              <a:rPr lang="en-GB" sz="2200" noProof="0"/>
              <a:t>Components may be useful spares for other researchers.</a:t>
            </a:r>
          </a:p>
        </p:txBody>
      </p:sp>
      <p:sp>
        <p:nvSpPr>
          <p:cNvPr id="6" name="Text Placeholder 5">
            <a:extLst>
              <a:ext uri="{FF2B5EF4-FFF2-40B4-BE49-F238E27FC236}">
                <a16:creationId xmlns:a16="http://schemas.microsoft.com/office/drawing/2014/main" id="{83019402-5988-3213-2D77-6C6A8F8F672C}"/>
              </a:ext>
            </a:extLst>
          </p:cNvPr>
          <p:cNvSpPr>
            <a:spLocks noGrp="1"/>
          </p:cNvSpPr>
          <p:nvPr>
            <p:ph type="body" sz="quarter" idx="3"/>
          </p:nvPr>
        </p:nvSpPr>
        <p:spPr/>
        <p:txBody>
          <a:bodyPr/>
          <a:lstStyle/>
          <a:p>
            <a:r>
              <a:rPr lang="en-GB"/>
              <a:t>Needed</a:t>
            </a:r>
          </a:p>
        </p:txBody>
      </p:sp>
      <p:sp>
        <p:nvSpPr>
          <p:cNvPr id="7" name="Content Placeholder 6">
            <a:extLst>
              <a:ext uri="{FF2B5EF4-FFF2-40B4-BE49-F238E27FC236}">
                <a16:creationId xmlns:a16="http://schemas.microsoft.com/office/drawing/2014/main" id="{14033F86-F313-96C0-97EC-FB6009FCE611}"/>
              </a:ext>
            </a:extLst>
          </p:cNvPr>
          <p:cNvSpPr>
            <a:spLocks noGrp="1"/>
          </p:cNvSpPr>
          <p:nvPr>
            <p:ph sz="quarter" idx="4"/>
          </p:nvPr>
        </p:nvSpPr>
        <p:spPr/>
        <p:txBody>
          <a:bodyPr>
            <a:normAutofit fontScale="77500" lnSpcReduction="20000"/>
          </a:bodyPr>
          <a:lstStyle/>
          <a:p>
            <a:pPr>
              <a:lnSpc>
                <a:spcPct val="110000"/>
              </a:lnSpc>
            </a:pPr>
            <a:r>
              <a:rPr lang="en-GB"/>
              <a:t>Review existing equipment in institution/networks.</a:t>
            </a:r>
          </a:p>
          <a:p>
            <a:pPr>
              <a:lnSpc>
                <a:spcPct val="110000"/>
              </a:lnSpc>
            </a:pPr>
            <a:r>
              <a:rPr lang="en-GB"/>
              <a:t>Maintain usage logs to identify maintenance issues.</a:t>
            </a:r>
          </a:p>
          <a:p>
            <a:pPr>
              <a:lnSpc>
                <a:spcPct val="110000"/>
              </a:lnSpc>
            </a:pPr>
            <a:r>
              <a:rPr lang="en-GB"/>
              <a:t>Upgrade existing equipment.</a:t>
            </a:r>
          </a:p>
          <a:p>
            <a:pPr>
              <a:lnSpc>
                <a:spcPct val="110000"/>
              </a:lnSpc>
            </a:pPr>
            <a:r>
              <a:rPr lang="en-GB"/>
              <a:t>Purchase energy efficient equipment.</a:t>
            </a:r>
          </a:p>
          <a:p>
            <a:pPr>
              <a:lnSpc>
                <a:spcPct val="110000"/>
              </a:lnSpc>
            </a:pPr>
            <a:r>
              <a:rPr lang="en-GB"/>
              <a:t>Share equipment.</a:t>
            </a:r>
          </a:p>
          <a:p>
            <a:pPr>
              <a:lnSpc>
                <a:spcPct val="110000"/>
              </a:lnSpc>
            </a:pPr>
            <a:r>
              <a:rPr lang="en-GB"/>
              <a:t>Service contracts and longer warranties.</a:t>
            </a:r>
          </a:p>
          <a:p>
            <a:pPr>
              <a:lnSpc>
                <a:spcPct val="110000"/>
              </a:lnSpc>
            </a:pPr>
            <a:r>
              <a:rPr lang="en-GB"/>
              <a:t>Repairability: availability of spare parts and know how.</a:t>
            </a:r>
          </a:p>
        </p:txBody>
      </p:sp>
      <p:sp>
        <p:nvSpPr>
          <p:cNvPr id="3" name="Slide Number Placeholder 2">
            <a:extLst>
              <a:ext uri="{FF2B5EF4-FFF2-40B4-BE49-F238E27FC236}">
                <a16:creationId xmlns:a16="http://schemas.microsoft.com/office/drawing/2014/main" id="{3BB67471-DC49-F4DB-4FBA-7A12F4D4A715}"/>
              </a:ext>
            </a:extLst>
          </p:cNvPr>
          <p:cNvSpPr>
            <a:spLocks noGrp="1"/>
          </p:cNvSpPr>
          <p:nvPr>
            <p:ph type="sldNum" sz="quarter" idx="10"/>
          </p:nvPr>
        </p:nvSpPr>
        <p:spPr/>
        <p:txBody>
          <a:bodyPr/>
          <a:lstStyle/>
          <a:p>
            <a:fld id="{6998E55D-8E2A-4AFE-A61C-B5DBBB7761E7}" type="slidenum">
              <a:rPr lang="en-GB" noProof="0" smtClean="0"/>
              <a:pPr/>
              <a:t>68</a:t>
            </a:fld>
            <a:endParaRPr lang="en-GB" noProof="0"/>
          </a:p>
        </p:txBody>
      </p:sp>
    </p:spTree>
    <p:extLst>
      <p:ext uri="{BB962C8B-B14F-4D97-AF65-F5344CB8AC3E}">
        <p14:creationId xmlns:p14="http://schemas.microsoft.com/office/powerpoint/2010/main" val="2538518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1B582-1A2E-86EC-5323-3E30B50310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21C221-7E91-60C1-F303-C6DA3AA00128}"/>
              </a:ext>
            </a:extLst>
          </p:cNvPr>
          <p:cNvSpPr txBox="1"/>
          <p:nvPr/>
        </p:nvSpPr>
        <p:spPr>
          <a:xfrm rot="16200000">
            <a:off x="-2825152" y="3226288"/>
            <a:ext cx="6436897" cy="369332"/>
          </a:xfrm>
          <a:prstGeom prst="rect">
            <a:avLst/>
          </a:prstGeom>
          <a:noFill/>
        </p:spPr>
        <p:txBody>
          <a:bodyPr wrap="square">
            <a:spAutoFit/>
          </a:bodyPr>
          <a:lstStyle/>
          <a:p>
            <a:r>
              <a:rPr lang="en-GB">
                <a:solidFill>
                  <a:schemeClr val="bg2">
                    <a:lumMod val="50000"/>
                  </a:schemeClr>
                </a:solidFill>
                <a:cs typeface="Calibri"/>
              </a:rPr>
              <a:t>Delivering and Managing Research</a:t>
            </a:r>
          </a:p>
        </p:txBody>
      </p:sp>
      <p:cxnSp>
        <p:nvCxnSpPr>
          <p:cNvPr id="6" name="Straight Connector 5">
            <a:extLst>
              <a:ext uri="{FF2B5EF4-FFF2-40B4-BE49-F238E27FC236}">
                <a16:creationId xmlns:a16="http://schemas.microsoft.com/office/drawing/2014/main" id="{1C410A63-12BB-095D-4234-49A0B469B1E0}"/>
              </a:ext>
              <a:ext uri="{C183D7F6-B498-43B3-948B-1728B52AA6E4}">
                <adec:decorative xmlns:adec="http://schemas.microsoft.com/office/drawing/2017/decorative" val="1"/>
              </a:ext>
            </a:extLst>
          </p:cNvPr>
          <p:cNvCxnSpPr>
            <a:cxnSpLocks/>
          </p:cNvCxnSpPr>
          <p:nvPr/>
        </p:nvCxnSpPr>
        <p:spPr>
          <a:xfrm>
            <a:off x="577963" y="192505"/>
            <a:ext cx="0" cy="6472990"/>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14F10269-2C40-53AC-1CB0-DFD63070A038}"/>
              </a:ext>
            </a:extLst>
          </p:cNvPr>
          <p:cNvSpPr>
            <a:spLocks noGrp="1"/>
          </p:cNvSpPr>
          <p:nvPr>
            <p:ph type="title"/>
          </p:nvPr>
        </p:nvSpPr>
        <p:spPr/>
        <p:txBody>
          <a:bodyPr/>
          <a:lstStyle/>
          <a:p>
            <a:r>
              <a:rPr lang="en-GB" noProof="0"/>
              <a:t>Managing resources and waste (1) </a:t>
            </a:r>
          </a:p>
        </p:txBody>
      </p:sp>
      <p:sp>
        <p:nvSpPr>
          <p:cNvPr id="5" name="Content Placeholder 4">
            <a:extLst>
              <a:ext uri="{FF2B5EF4-FFF2-40B4-BE49-F238E27FC236}">
                <a16:creationId xmlns:a16="http://schemas.microsoft.com/office/drawing/2014/main" id="{B83F7E3E-A5C8-7796-08F4-88F4F7F50002}"/>
              </a:ext>
            </a:extLst>
          </p:cNvPr>
          <p:cNvSpPr>
            <a:spLocks noGrp="1"/>
          </p:cNvSpPr>
          <p:nvPr>
            <p:ph idx="1"/>
          </p:nvPr>
        </p:nvSpPr>
        <p:spPr>
          <a:xfrm>
            <a:off x="883981" y="2313991"/>
            <a:ext cx="9808029" cy="3862971"/>
          </a:xfrm>
        </p:spPr>
        <p:txBody>
          <a:bodyPr>
            <a:normAutofit/>
          </a:bodyPr>
          <a:lstStyle/>
          <a:p>
            <a:pPr marL="0" indent="0">
              <a:lnSpc>
                <a:spcPct val="100000"/>
              </a:lnSpc>
              <a:buNone/>
            </a:pPr>
            <a:r>
              <a:rPr lang="en-GB" sz="2800" noProof="0"/>
              <a:t>You are participating in a meeting reviewing the “5Rs” for consumables. You have been allocated lead for recycling. What are your key points? </a:t>
            </a:r>
          </a:p>
        </p:txBody>
      </p:sp>
      <p:sp>
        <p:nvSpPr>
          <p:cNvPr id="3" name="Slide Number Placeholder 2">
            <a:extLst>
              <a:ext uri="{FF2B5EF4-FFF2-40B4-BE49-F238E27FC236}">
                <a16:creationId xmlns:a16="http://schemas.microsoft.com/office/drawing/2014/main" id="{C5E4F422-6BBE-9EE1-4556-82F54B203EEB}"/>
              </a:ext>
            </a:extLst>
          </p:cNvPr>
          <p:cNvSpPr>
            <a:spLocks noGrp="1"/>
          </p:cNvSpPr>
          <p:nvPr>
            <p:ph type="sldNum" sz="quarter" idx="4"/>
          </p:nvPr>
        </p:nvSpPr>
        <p:spPr/>
        <p:txBody>
          <a:bodyPr/>
          <a:lstStyle/>
          <a:p>
            <a:fld id="{6998E55D-8E2A-4AFE-A61C-B5DBBB7761E7}" type="slidenum">
              <a:rPr lang="en-GB" noProof="0" smtClean="0"/>
              <a:pPr/>
              <a:t>69</a:t>
            </a:fld>
            <a:endParaRPr lang="en-GB" noProof="0"/>
          </a:p>
        </p:txBody>
      </p:sp>
    </p:spTree>
    <p:extLst>
      <p:ext uri="{BB962C8B-B14F-4D97-AF65-F5344CB8AC3E}">
        <p14:creationId xmlns:p14="http://schemas.microsoft.com/office/powerpoint/2010/main" val="935317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(Re) Defining Sustainability (3)</a:t>
            </a:r>
          </a:p>
        </p:txBody>
      </p:sp>
      <p:sp>
        <p:nvSpPr>
          <p:cNvPr id="9" name="Content Placeholder 2">
            <a:extLst>
              <a:ext uri="{FF2B5EF4-FFF2-40B4-BE49-F238E27FC236}">
                <a16:creationId xmlns:a16="http://schemas.microsoft.com/office/drawing/2014/main" id="{2453C4DF-DAEB-4403-BC15-509C2C1F0C20}"/>
              </a:ext>
            </a:extLst>
          </p:cNvPr>
          <p:cNvSpPr>
            <a:spLocks noGrp="1"/>
          </p:cNvSpPr>
          <p:nvPr>
            <p:ph idx="1"/>
          </p:nvPr>
        </p:nvSpPr>
        <p:spPr>
          <a:xfrm>
            <a:off x="819538" y="2313991"/>
            <a:ext cx="9472542" cy="3862971"/>
          </a:xfrm>
        </p:spPr>
        <p:txBody>
          <a:bodyPr vert="horz" lIns="91440" tIns="45720" rIns="91440" bIns="45720" rtlCol="0" anchor="t">
            <a:normAutofit/>
          </a:bodyPr>
          <a:lstStyle/>
          <a:p>
            <a:pPr>
              <a:lnSpc>
                <a:spcPct val="100000"/>
              </a:lnSpc>
              <a:spcAft>
                <a:spcPts val="800"/>
              </a:spcAft>
            </a:pPr>
            <a:r>
              <a:rPr lang="en-GB" sz="2400" noProof="0">
                <a:effectLst/>
                <a:ea typeface="Calibri"/>
                <a:cs typeface="Times New Roman"/>
              </a:rPr>
              <a:t>You may be used to hearing about environmental topics which are often linked to Sustainability; however, </a:t>
            </a:r>
            <a:r>
              <a:rPr lang="en-GB" sz="2400" noProof="0">
                <a:solidFill>
                  <a:srgbClr val="C00000"/>
                </a:solidFill>
                <a:effectLst/>
                <a:ea typeface="Calibri"/>
                <a:cs typeface="Times New Roman"/>
              </a:rPr>
              <a:t>Sustainability is everywhere </a:t>
            </a:r>
            <a:r>
              <a:rPr lang="en-GB" sz="2400" noProof="0">
                <a:effectLst/>
                <a:ea typeface="Calibri"/>
                <a:cs typeface="Times New Roman"/>
              </a:rPr>
              <a:t>- we’re just not very good at seeing or understanding that. </a:t>
            </a:r>
          </a:p>
          <a:p>
            <a:pPr>
              <a:lnSpc>
                <a:spcPct val="100000"/>
              </a:lnSpc>
              <a:spcAft>
                <a:spcPts val="800"/>
              </a:spcAft>
            </a:pPr>
            <a:r>
              <a:rPr lang="en-GB" sz="2400" noProof="0">
                <a:effectLst/>
                <a:ea typeface="Calibri"/>
                <a:cs typeface="Times New Roman"/>
              </a:rPr>
              <a:t>To help us understand what Sustainability really means and how far it reaches</a:t>
            </a:r>
            <a:r>
              <a:rPr lang="en-GB" sz="2400" noProof="0">
                <a:solidFill>
                  <a:srgbClr val="C00000"/>
                </a:solidFill>
                <a:effectLst/>
                <a:ea typeface="Calibri"/>
                <a:cs typeface="Times New Roman"/>
              </a:rPr>
              <a:t> </a:t>
            </a:r>
            <a:r>
              <a:rPr lang="en-GB" sz="2400" noProof="0">
                <a:effectLst/>
                <a:ea typeface="Calibri"/>
                <a:cs typeface="Times New Roman"/>
              </a:rPr>
              <a:t>into our daily lives, let’s look at the </a:t>
            </a:r>
            <a:r>
              <a:rPr lang="en-GB" sz="2400" noProof="0">
                <a:solidFill>
                  <a:srgbClr val="C00000"/>
                </a:solidFill>
                <a:effectLst/>
                <a:ea typeface="Calibri"/>
                <a:cs typeface="Times New Roman"/>
                <a:hlinkClick r:id="" action="ppaction://noaction"/>
              </a:rPr>
              <a:t>Sustainable Development Goals (SDGs</a:t>
            </a:r>
            <a:r>
              <a:rPr lang="en-GB" sz="2400">
                <a:solidFill>
                  <a:srgbClr val="C00000"/>
                </a:solidFill>
                <a:ea typeface="Calibri"/>
                <a:cs typeface="Times New Roman"/>
                <a:hlinkClick r:id="" action="ppaction://noaction"/>
              </a:rPr>
              <a:t>)</a:t>
            </a:r>
            <a:r>
              <a:rPr lang="en-GB" sz="2400">
                <a:solidFill>
                  <a:schemeClr val="tx2"/>
                </a:solidFill>
                <a:ea typeface="Calibri"/>
                <a:cs typeface="Times New Roman"/>
              </a:rPr>
              <a:t>:</a:t>
            </a:r>
            <a:endParaRPr lang="en-GB" sz="2400" noProof="0">
              <a:solidFill>
                <a:schemeClr val="tx2"/>
              </a:solidFill>
              <a:effectLst/>
              <a:ea typeface="Calibri"/>
              <a:cs typeface="Times New Roman"/>
            </a:endParaRPr>
          </a:p>
          <a:p>
            <a:pPr marL="0" indent="0" algn="ctr">
              <a:lnSpc>
                <a:spcPct val="107000"/>
              </a:lnSpc>
              <a:spcAft>
                <a:spcPts val="800"/>
              </a:spcAft>
              <a:buNone/>
            </a:pPr>
            <a:r>
              <a:rPr lang="en-GB" sz="2400" u="sng" noProof="0">
                <a:solidFill>
                  <a:srgbClr val="0563C1"/>
                </a:solidFill>
                <a:effectLst/>
                <a:ea typeface="Calibri" panose="020F0502020204030204" pitchFamily="34" charset="0"/>
                <a:cs typeface="Times New Roman" panose="02020603050405020304" pitchFamily="18" charset="0"/>
                <a:hlinkClick r:id="rId3"/>
              </a:rPr>
              <a:t>https://www.youtube.com/watch?v=qfOgdj4Okdw</a:t>
            </a:r>
            <a:endParaRPr lang="en-GB" sz="2400" u="sng" noProof="0">
              <a:solidFill>
                <a:srgbClr val="0563C1"/>
              </a:solidFill>
              <a:effectLst/>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2400" noProof="0">
              <a:effectLst/>
              <a:ea typeface="Calibri" panose="020F0502020204030204" pitchFamily="34" charset="0"/>
              <a:cs typeface="Calibri"/>
            </a:endParaRPr>
          </a:p>
          <a:p>
            <a:pPr marL="0" indent="0">
              <a:buNone/>
            </a:pPr>
            <a:endParaRPr lang="en-GB" sz="2400" b="0" i="0" noProof="0">
              <a:effectLst/>
            </a:endParaRPr>
          </a:p>
          <a:p>
            <a:pPr marL="0" indent="0">
              <a:buNone/>
            </a:pPr>
            <a:endParaRPr lang="en-GB" sz="2400" b="0" i="0" noProof="0">
              <a:solidFill>
                <a:srgbClr val="1D1D1D"/>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958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EDB65-5145-DEDE-AD56-35B1786AF9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0911B9-522F-6B56-DDBC-9833C854BA3E}"/>
              </a:ext>
            </a:extLst>
          </p:cNvPr>
          <p:cNvSpPr>
            <a:spLocks noGrp="1"/>
          </p:cNvSpPr>
          <p:nvPr>
            <p:ph type="title"/>
          </p:nvPr>
        </p:nvSpPr>
        <p:spPr/>
        <p:txBody>
          <a:bodyPr/>
          <a:lstStyle/>
          <a:p>
            <a:r>
              <a:rPr lang="en-GB" noProof="0"/>
              <a:t>Managing resources and waste (2) - prompts </a:t>
            </a:r>
          </a:p>
        </p:txBody>
      </p:sp>
      <p:sp>
        <p:nvSpPr>
          <p:cNvPr id="5" name="Content Placeholder 4">
            <a:extLst>
              <a:ext uri="{FF2B5EF4-FFF2-40B4-BE49-F238E27FC236}">
                <a16:creationId xmlns:a16="http://schemas.microsoft.com/office/drawing/2014/main" id="{43556806-C6A0-6E14-9478-D74DAAE667A4}"/>
              </a:ext>
            </a:extLst>
          </p:cNvPr>
          <p:cNvSpPr>
            <a:spLocks noGrp="1"/>
          </p:cNvSpPr>
          <p:nvPr>
            <p:ph idx="1"/>
          </p:nvPr>
        </p:nvSpPr>
        <p:spPr/>
        <p:txBody>
          <a:bodyPr>
            <a:normAutofit lnSpcReduction="10000"/>
          </a:bodyPr>
          <a:lstStyle/>
          <a:p>
            <a:pPr>
              <a:lnSpc>
                <a:spcPct val="100000"/>
              </a:lnSpc>
            </a:pPr>
            <a:r>
              <a:rPr lang="en-GB" noProof="0"/>
              <a:t>Are the bins in the department labelled and being used correctly?</a:t>
            </a:r>
          </a:p>
          <a:p>
            <a:pPr>
              <a:lnSpc>
                <a:spcPct val="100000"/>
              </a:lnSpc>
            </a:pPr>
            <a:r>
              <a:rPr lang="en-GB" noProof="0"/>
              <a:t>Is packaging recycled where possible? Are there different packaging options available at point of purchase? </a:t>
            </a:r>
          </a:p>
          <a:p>
            <a:pPr>
              <a:lnSpc>
                <a:spcPct val="100000"/>
              </a:lnSpc>
            </a:pPr>
            <a:r>
              <a:rPr lang="en-GB" noProof="0"/>
              <a:t>Plastics.</a:t>
            </a:r>
          </a:p>
          <a:p>
            <a:pPr>
              <a:lnSpc>
                <a:spcPct val="100000"/>
              </a:lnSpc>
            </a:pPr>
            <a:r>
              <a:rPr lang="en-GB" noProof="0"/>
              <a:t>Consumable recycling may be brand specific, </a:t>
            </a:r>
            <a:r>
              <a:rPr lang="en-GB" i="1" noProof="0"/>
              <a:t>e.g.</a:t>
            </a:r>
            <a:r>
              <a:rPr lang="en-GB" noProof="0"/>
              <a:t>, gloves.</a:t>
            </a:r>
          </a:p>
          <a:p>
            <a:pPr>
              <a:lnSpc>
                <a:spcPct val="100000"/>
              </a:lnSpc>
            </a:pPr>
            <a:r>
              <a:rPr lang="en-GB" noProof="0"/>
              <a:t>Chemical and sample management.</a:t>
            </a:r>
          </a:p>
          <a:p>
            <a:pPr>
              <a:lnSpc>
                <a:spcPct val="100000"/>
              </a:lnSpc>
            </a:pPr>
            <a:r>
              <a:rPr lang="en-GB" noProof="0"/>
              <a:t>Solvent recycling. Upfront cost, then savings over time (for both procurement and waste disposal).</a:t>
            </a:r>
          </a:p>
        </p:txBody>
      </p:sp>
      <p:sp>
        <p:nvSpPr>
          <p:cNvPr id="3" name="Slide Number Placeholder 2">
            <a:extLst>
              <a:ext uri="{FF2B5EF4-FFF2-40B4-BE49-F238E27FC236}">
                <a16:creationId xmlns:a16="http://schemas.microsoft.com/office/drawing/2014/main" id="{280EC6DE-EF04-FEF0-0204-AC733708482D}"/>
              </a:ext>
            </a:extLst>
          </p:cNvPr>
          <p:cNvSpPr>
            <a:spLocks noGrp="1"/>
          </p:cNvSpPr>
          <p:nvPr>
            <p:ph type="sldNum" sz="quarter" idx="4"/>
          </p:nvPr>
        </p:nvSpPr>
        <p:spPr/>
        <p:txBody>
          <a:bodyPr/>
          <a:lstStyle/>
          <a:p>
            <a:fld id="{6998E55D-8E2A-4AFE-A61C-B5DBBB7761E7}" type="slidenum">
              <a:rPr lang="en-GB" noProof="0" smtClean="0"/>
              <a:pPr/>
              <a:t>70</a:t>
            </a:fld>
            <a:endParaRPr lang="en-GB" noProof="0"/>
          </a:p>
        </p:txBody>
      </p:sp>
    </p:spTree>
    <p:extLst>
      <p:ext uri="{BB962C8B-B14F-4D97-AF65-F5344CB8AC3E}">
        <p14:creationId xmlns:p14="http://schemas.microsoft.com/office/powerpoint/2010/main" val="926647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B11D95-B660-0A63-5703-1FCE020E3DDB}"/>
              </a:ext>
            </a:extLst>
          </p:cNvPr>
          <p:cNvSpPr txBox="1"/>
          <p:nvPr/>
        </p:nvSpPr>
        <p:spPr>
          <a:xfrm rot="16200000">
            <a:off x="-2825152" y="3226288"/>
            <a:ext cx="6436897" cy="369332"/>
          </a:xfrm>
          <a:prstGeom prst="rect">
            <a:avLst/>
          </a:prstGeom>
          <a:noFill/>
        </p:spPr>
        <p:txBody>
          <a:bodyPr wrap="square">
            <a:spAutoFit/>
          </a:bodyPr>
          <a:lstStyle/>
          <a:p>
            <a:r>
              <a:rPr lang="en-GB">
                <a:solidFill>
                  <a:schemeClr val="bg2">
                    <a:lumMod val="50000"/>
                  </a:schemeClr>
                </a:solidFill>
                <a:cs typeface="Calibri"/>
              </a:rPr>
              <a:t>Delivering and Managing Research</a:t>
            </a:r>
          </a:p>
        </p:txBody>
      </p:sp>
      <p:cxnSp>
        <p:nvCxnSpPr>
          <p:cNvPr id="6" name="Straight Connector 5">
            <a:extLst>
              <a:ext uri="{FF2B5EF4-FFF2-40B4-BE49-F238E27FC236}">
                <a16:creationId xmlns:a16="http://schemas.microsoft.com/office/drawing/2014/main" id="{BD3B2EB3-85DF-7945-51D0-61D3B41087DE}"/>
              </a:ext>
              <a:ext uri="{C183D7F6-B498-43B3-948B-1728B52AA6E4}">
                <adec:decorative xmlns:adec="http://schemas.microsoft.com/office/drawing/2017/decorative" val="1"/>
              </a:ext>
            </a:extLst>
          </p:cNvPr>
          <p:cNvCxnSpPr>
            <a:cxnSpLocks/>
          </p:cNvCxnSpPr>
          <p:nvPr/>
        </p:nvCxnSpPr>
        <p:spPr>
          <a:xfrm>
            <a:off x="577963" y="192505"/>
            <a:ext cx="0" cy="6472990"/>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6986C17C-E1F8-C969-987D-38988F3435DE}"/>
              </a:ext>
            </a:extLst>
          </p:cNvPr>
          <p:cNvSpPr>
            <a:spLocks noGrp="1"/>
          </p:cNvSpPr>
          <p:nvPr>
            <p:ph type="title"/>
          </p:nvPr>
        </p:nvSpPr>
        <p:spPr/>
        <p:txBody>
          <a:bodyPr/>
          <a:lstStyle/>
          <a:p>
            <a:r>
              <a:rPr lang="en-GB" noProof="0"/>
              <a:t>A Changing Environment: Drought (1)</a:t>
            </a:r>
          </a:p>
        </p:txBody>
      </p:sp>
      <p:sp>
        <p:nvSpPr>
          <p:cNvPr id="3" name="Content Placeholder 2">
            <a:extLst>
              <a:ext uri="{FF2B5EF4-FFF2-40B4-BE49-F238E27FC236}">
                <a16:creationId xmlns:a16="http://schemas.microsoft.com/office/drawing/2014/main" id="{8B1A29CA-6A8D-8724-D6E3-64CF624185B1}"/>
              </a:ext>
            </a:extLst>
          </p:cNvPr>
          <p:cNvSpPr>
            <a:spLocks noGrp="1"/>
          </p:cNvSpPr>
          <p:nvPr>
            <p:ph idx="1"/>
          </p:nvPr>
        </p:nvSpPr>
        <p:spPr>
          <a:xfrm>
            <a:off x="883981" y="1935678"/>
            <a:ext cx="9808029" cy="4241285"/>
          </a:xfrm>
        </p:spPr>
        <p:txBody>
          <a:bodyPr>
            <a:noAutofit/>
          </a:bodyPr>
          <a:lstStyle/>
          <a:p>
            <a:pPr marL="0" indent="0">
              <a:lnSpc>
                <a:spcPct val="100000"/>
              </a:lnSpc>
              <a:buNone/>
            </a:pPr>
            <a:r>
              <a:rPr lang="en-GB" noProof="0"/>
              <a:t>The local area is in drought. </a:t>
            </a:r>
          </a:p>
          <a:p>
            <a:pPr>
              <a:lnSpc>
                <a:spcPct val="100000"/>
              </a:lnSpc>
            </a:pPr>
            <a:endParaRPr lang="en-GB" noProof="0"/>
          </a:p>
          <a:p>
            <a:pPr>
              <a:lnSpc>
                <a:spcPct val="100000"/>
              </a:lnSpc>
            </a:pPr>
            <a:r>
              <a:rPr lang="en-GB" noProof="0"/>
              <a:t>How could this affect the following research activities? What steps could be taken in response?</a:t>
            </a:r>
          </a:p>
          <a:p>
            <a:pPr lvl="1">
              <a:lnSpc>
                <a:spcPct val="100000"/>
              </a:lnSpc>
            </a:pPr>
            <a:r>
              <a:rPr lang="en-GB" sz="2600" noProof="0"/>
              <a:t>A research field of crops.</a:t>
            </a:r>
          </a:p>
          <a:p>
            <a:pPr lvl="1">
              <a:lnSpc>
                <a:spcPct val="100000"/>
              </a:lnSpc>
            </a:pPr>
            <a:r>
              <a:rPr lang="en-GB" sz="2600" noProof="0"/>
              <a:t>A study of water quality in the Lake District.</a:t>
            </a:r>
          </a:p>
          <a:p>
            <a:pPr lvl="1">
              <a:lnSpc>
                <a:spcPct val="100000"/>
              </a:lnSpc>
            </a:pPr>
            <a:r>
              <a:rPr lang="en-GB" sz="2600" noProof="0"/>
              <a:t>A lab experiment using water-cooled equipment.</a:t>
            </a:r>
          </a:p>
          <a:p>
            <a:pPr lvl="1">
              <a:lnSpc>
                <a:spcPct val="100000"/>
              </a:lnSpc>
            </a:pPr>
            <a:r>
              <a:rPr lang="en-GB" sz="2600" noProof="0"/>
              <a:t>An in-progress co-design project with local farmers examining land use.</a:t>
            </a:r>
          </a:p>
        </p:txBody>
      </p:sp>
      <p:sp>
        <p:nvSpPr>
          <p:cNvPr id="4" name="Slide Number Placeholder 3">
            <a:extLst>
              <a:ext uri="{FF2B5EF4-FFF2-40B4-BE49-F238E27FC236}">
                <a16:creationId xmlns:a16="http://schemas.microsoft.com/office/drawing/2014/main" id="{CB5591FD-4BF6-0A93-6334-0906AD219203}"/>
              </a:ext>
            </a:extLst>
          </p:cNvPr>
          <p:cNvSpPr>
            <a:spLocks noGrp="1"/>
          </p:cNvSpPr>
          <p:nvPr>
            <p:ph type="sldNum" sz="quarter" idx="4"/>
          </p:nvPr>
        </p:nvSpPr>
        <p:spPr/>
        <p:txBody>
          <a:bodyPr/>
          <a:lstStyle/>
          <a:p>
            <a:fld id="{6998E55D-8E2A-4AFE-A61C-B5DBBB7761E7}" type="slidenum">
              <a:rPr lang="en-GB" noProof="0" smtClean="0"/>
              <a:pPr/>
              <a:t>71</a:t>
            </a:fld>
            <a:endParaRPr lang="en-GB" noProof="0"/>
          </a:p>
        </p:txBody>
      </p:sp>
    </p:spTree>
    <p:extLst>
      <p:ext uri="{BB962C8B-B14F-4D97-AF65-F5344CB8AC3E}">
        <p14:creationId xmlns:p14="http://schemas.microsoft.com/office/powerpoint/2010/main" val="375716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31B0D-A41B-97DF-1B5E-CB4B19FE7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870A7-0FC2-A4A6-79AD-3DE57E9DE2BF}"/>
              </a:ext>
            </a:extLst>
          </p:cNvPr>
          <p:cNvSpPr>
            <a:spLocks noGrp="1"/>
          </p:cNvSpPr>
          <p:nvPr>
            <p:ph type="title"/>
          </p:nvPr>
        </p:nvSpPr>
        <p:spPr/>
        <p:txBody>
          <a:bodyPr/>
          <a:lstStyle/>
          <a:p>
            <a:r>
              <a:rPr lang="en-GB" noProof="0"/>
              <a:t>A Changing Environment: Drought (2) - prompts</a:t>
            </a:r>
          </a:p>
        </p:txBody>
      </p:sp>
      <p:sp>
        <p:nvSpPr>
          <p:cNvPr id="3" name="Content Placeholder 2">
            <a:extLst>
              <a:ext uri="{FF2B5EF4-FFF2-40B4-BE49-F238E27FC236}">
                <a16:creationId xmlns:a16="http://schemas.microsoft.com/office/drawing/2014/main" id="{CE62AFA8-A2FD-D817-1573-0D26DD4D0718}"/>
              </a:ext>
            </a:extLst>
          </p:cNvPr>
          <p:cNvSpPr>
            <a:spLocks noGrp="1"/>
          </p:cNvSpPr>
          <p:nvPr>
            <p:ph idx="1"/>
          </p:nvPr>
        </p:nvSpPr>
        <p:spPr/>
        <p:txBody>
          <a:bodyPr>
            <a:normAutofit/>
          </a:bodyPr>
          <a:lstStyle/>
          <a:p>
            <a:pPr>
              <a:lnSpc>
                <a:spcPct val="100000"/>
              </a:lnSpc>
            </a:pPr>
            <a:r>
              <a:rPr lang="en-GB" sz="2200" noProof="0"/>
              <a:t>Will research need to be abandoned or modified?</a:t>
            </a:r>
          </a:p>
          <a:p>
            <a:pPr>
              <a:lnSpc>
                <a:spcPct val="100000"/>
              </a:lnSpc>
            </a:pPr>
            <a:r>
              <a:rPr lang="en-GB" sz="2200" noProof="0"/>
              <a:t>Have you built in adaptability to your project to respond to unforeseen events.</a:t>
            </a:r>
          </a:p>
          <a:p>
            <a:pPr>
              <a:lnSpc>
                <a:spcPct val="100000"/>
              </a:lnSpc>
            </a:pPr>
            <a:r>
              <a:rPr lang="en-GB" sz="2200" noProof="0"/>
              <a:t>Do the environmental conditions form part of the research?</a:t>
            </a:r>
          </a:p>
          <a:p>
            <a:pPr>
              <a:lnSpc>
                <a:spcPct val="100000"/>
              </a:lnSpc>
            </a:pPr>
            <a:r>
              <a:rPr lang="en-GB" sz="2200" noProof="0"/>
              <a:t>Can a recirculatory pump be used with the water-cooled equipment?</a:t>
            </a:r>
          </a:p>
          <a:p>
            <a:pPr>
              <a:lnSpc>
                <a:spcPct val="100000"/>
              </a:lnSpc>
            </a:pPr>
            <a:r>
              <a:rPr lang="en-GB" sz="2200" noProof="0"/>
              <a:t>Can alternative equipment be used?</a:t>
            </a:r>
          </a:p>
          <a:p>
            <a:pPr>
              <a:lnSpc>
                <a:spcPct val="100000"/>
              </a:lnSpc>
            </a:pPr>
            <a:endParaRPr lang="en-GB" sz="2200" noProof="0"/>
          </a:p>
        </p:txBody>
      </p:sp>
      <p:sp>
        <p:nvSpPr>
          <p:cNvPr id="4" name="Slide Number Placeholder 3">
            <a:extLst>
              <a:ext uri="{FF2B5EF4-FFF2-40B4-BE49-F238E27FC236}">
                <a16:creationId xmlns:a16="http://schemas.microsoft.com/office/drawing/2014/main" id="{6C7FEFC7-0D86-4DF2-17C8-027512F099FB}"/>
              </a:ext>
            </a:extLst>
          </p:cNvPr>
          <p:cNvSpPr>
            <a:spLocks noGrp="1"/>
          </p:cNvSpPr>
          <p:nvPr>
            <p:ph type="sldNum" sz="quarter" idx="4"/>
          </p:nvPr>
        </p:nvSpPr>
        <p:spPr/>
        <p:txBody>
          <a:bodyPr/>
          <a:lstStyle/>
          <a:p>
            <a:fld id="{6998E55D-8E2A-4AFE-A61C-B5DBBB7761E7}" type="slidenum">
              <a:rPr lang="en-GB" noProof="0" smtClean="0"/>
              <a:pPr/>
              <a:t>72</a:t>
            </a:fld>
            <a:endParaRPr lang="en-GB" noProof="0"/>
          </a:p>
        </p:txBody>
      </p:sp>
    </p:spTree>
    <p:extLst>
      <p:ext uri="{BB962C8B-B14F-4D97-AF65-F5344CB8AC3E}">
        <p14:creationId xmlns:p14="http://schemas.microsoft.com/office/powerpoint/2010/main" val="64136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77187-D6B6-191E-9DA2-F0083DC8B9A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FD6E8E9-2B9E-1E76-172D-89A73548A064}"/>
              </a:ext>
            </a:extLst>
          </p:cNvPr>
          <p:cNvSpPr txBox="1"/>
          <p:nvPr/>
        </p:nvSpPr>
        <p:spPr>
          <a:xfrm rot="16200000">
            <a:off x="-2825152" y="3226288"/>
            <a:ext cx="6436897" cy="369332"/>
          </a:xfrm>
          <a:prstGeom prst="rect">
            <a:avLst/>
          </a:prstGeom>
          <a:noFill/>
        </p:spPr>
        <p:txBody>
          <a:bodyPr wrap="square">
            <a:spAutoFit/>
          </a:bodyPr>
          <a:lstStyle/>
          <a:p>
            <a:r>
              <a:rPr lang="en-GB">
                <a:solidFill>
                  <a:schemeClr val="bg2">
                    <a:lumMod val="50000"/>
                  </a:schemeClr>
                </a:solidFill>
                <a:cs typeface="Calibri"/>
              </a:rPr>
              <a:t>Delivering and Managing Research</a:t>
            </a:r>
          </a:p>
        </p:txBody>
      </p:sp>
      <p:cxnSp>
        <p:nvCxnSpPr>
          <p:cNvPr id="6" name="Straight Connector 5">
            <a:extLst>
              <a:ext uri="{FF2B5EF4-FFF2-40B4-BE49-F238E27FC236}">
                <a16:creationId xmlns:a16="http://schemas.microsoft.com/office/drawing/2014/main" id="{107F815D-23AC-B0C3-12B2-8B423A4EE2E1}"/>
              </a:ext>
              <a:ext uri="{C183D7F6-B498-43B3-948B-1728B52AA6E4}">
                <adec:decorative xmlns:adec="http://schemas.microsoft.com/office/drawing/2017/decorative" val="1"/>
              </a:ext>
            </a:extLst>
          </p:cNvPr>
          <p:cNvCxnSpPr>
            <a:cxnSpLocks/>
          </p:cNvCxnSpPr>
          <p:nvPr/>
        </p:nvCxnSpPr>
        <p:spPr>
          <a:xfrm>
            <a:off x="577963" y="192505"/>
            <a:ext cx="0" cy="6472990"/>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ECF7A95C-2349-7E0C-8C90-63D9F27C49CD}"/>
              </a:ext>
            </a:extLst>
          </p:cNvPr>
          <p:cNvSpPr>
            <a:spLocks noGrp="1"/>
          </p:cNvSpPr>
          <p:nvPr>
            <p:ph type="title"/>
          </p:nvPr>
        </p:nvSpPr>
        <p:spPr/>
        <p:txBody>
          <a:bodyPr/>
          <a:lstStyle/>
          <a:p>
            <a:r>
              <a:rPr lang="en-GB" noProof="0"/>
              <a:t>A Changing Environment: Flooding (1)</a:t>
            </a:r>
          </a:p>
        </p:txBody>
      </p:sp>
      <p:sp>
        <p:nvSpPr>
          <p:cNvPr id="3" name="Content Placeholder 2">
            <a:extLst>
              <a:ext uri="{FF2B5EF4-FFF2-40B4-BE49-F238E27FC236}">
                <a16:creationId xmlns:a16="http://schemas.microsoft.com/office/drawing/2014/main" id="{DB262FDA-61CF-8AAB-1861-807FC31884D2}"/>
              </a:ext>
            </a:extLst>
          </p:cNvPr>
          <p:cNvSpPr>
            <a:spLocks noGrp="1"/>
          </p:cNvSpPr>
          <p:nvPr>
            <p:ph idx="1"/>
          </p:nvPr>
        </p:nvSpPr>
        <p:spPr>
          <a:xfrm>
            <a:off x="883981" y="1935678"/>
            <a:ext cx="9808029" cy="4241285"/>
          </a:xfrm>
        </p:spPr>
        <p:txBody>
          <a:bodyPr>
            <a:noAutofit/>
          </a:bodyPr>
          <a:lstStyle/>
          <a:p>
            <a:pPr marL="0" indent="0">
              <a:lnSpc>
                <a:spcPct val="100000"/>
              </a:lnSpc>
              <a:buNone/>
            </a:pPr>
            <a:r>
              <a:rPr lang="en-GB" noProof="0"/>
              <a:t>The local area </a:t>
            </a:r>
            <a:r>
              <a:rPr lang="en-GB"/>
              <a:t>has flooded impacting a substation, resulting in an unstable electricity supply</a:t>
            </a:r>
            <a:r>
              <a:rPr lang="en-GB" noProof="0"/>
              <a:t>. </a:t>
            </a:r>
          </a:p>
          <a:p>
            <a:pPr>
              <a:lnSpc>
                <a:spcPct val="100000"/>
              </a:lnSpc>
            </a:pPr>
            <a:endParaRPr lang="en-GB" noProof="0"/>
          </a:p>
          <a:p>
            <a:pPr>
              <a:lnSpc>
                <a:spcPct val="100000"/>
              </a:lnSpc>
            </a:pPr>
            <a:r>
              <a:rPr lang="en-GB" noProof="0"/>
              <a:t>How could this affect </a:t>
            </a:r>
            <a:r>
              <a:rPr lang="en-GB"/>
              <a:t>your</a:t>
            </a:r>
            <a:r>
              <a:rPr lang="en-GB" noProof="0"/>
              <a:t> research activities? What steps could be taken in response?</a:t>
            </a:r>
          </a:p>
        </p:txBody>
      </p:sp>
      <p:sp>
        <p:nvSpPr>
          <p:cNvPr id="4" name="Slide Number Placeholder 3">
            <a:extLst>
              <a:ext uri="{FF2B5EF4-FFF2-40B4-BE49-F238E27FC236}">
                <a16:creationId xmlns:a16="http://schemas.microsoft.com/office/drawing/2014/main" id="{C66594BE-C919-4614-7D6C-4836D191DB2F}"/>
              </a:ext>
            </a:extLst>
          </p:cNvPr>
          <p:cNvSpPr>
            <a:spLocks noGrp="1"/>
          </p:cNvSpPr>
          <p:nvPr>
            <p:ph type="sldNum" sz="quarter" idx="4"/>
          </p:nvPr>
        </p:nvSpPr>
        <p:spPr/>
        <p:txBody>
          <a:bodyPr/>
          <a:lstStyle/>
          <a:p>
            <a:fld id="{6998E55D-8E2A-4AFE-A61C-B5DBBB7761E7}" type="slidenum">
              <a:rPr lang="en-GB" noProof="0" smtClean="0"/>
              <a:pPr/>
              <a:t>73</a:t>
            </a:fld>
            <a:endParaRPr lang="en-GB" noProof="0"/>
          </a:p>
        </p:txBody>
      </p:sp>
    </p:spTree>
    <p:extLst>
      <p:ext uri="{BB962C8B-B14F-4D97-AF65-F5344CB8AC3E}">
        <p14:creationId xmlns:p14="http://schemas.microsoft.com/office/powerpoint/2010/main" val="20475995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5B002-B606-372D-3834-096BE5165C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8AF70-5395-7CE2-12A8-86BC361A4D08}"/>
              </a:ext>
            </a:extLst>
          </p:cNvPr>
          <p:cNvSpPr>
            <a:spLocks noGrp="1"/>
          </p:cNvSpPr>
          <p:nvPr>
            <p:ph type="title"/>
          </p:nvPr>
        </p:nvSpPr>
        <p:spPr/>
        <p:txBody>
          <a:bodyPr/>
          <a:lstStyle/>
          <a:p>
            <a:r>
              <a:rPr lang="en-GB" noProof="0"/>
              <a:t>A Changing Environment: Flooding (2) - prompts</a:t>
            </a:r>
          </a:p>
        </p:txBody>
      </p:sp>
      <p:sp>
        <p:nvSpPr>
          <p:cNvPr id="3" name="Content Placeholder 2">
            <a:extLst>
              <a:ext uri="{FF2B5EF4-FFF2-40B4-BE49-F238E27FC236}">
                <a16:creationId xmlns:a16="http://schemas.microsoft.com/office/drawing/2014/main" id="{723EA5E2-0F41-598B-9B00-E6A9382C0227}"/>
              </a:ext>
            </a:extLst>
          </p:cNvPr>
          <p:cNvSpPr>
            <a:spLocks noGrp="1"/>
          </p:cNvSpPr>
          <p:nvPr>
            <p:ph idx="1"/>
          </p:nvPr>
        </p:nvSpPr>
        <p:spPr/>
        <p:txBody>
          <a:bodyPr vert="horz" lIns="91440" tIns="45720" rIns="91440" bIns="45720" rtlCol="0" anchor="t">
            <a:normAutofit/>
          </a:bodyPr>
          <a:lstStyle/>
          <a:p>
            <a:pPr>
              <a:lnSpc>
                <a:spcPct val="100000"/>
              </a:lnSpc>
            </a:pPr>
            <a:r>
              <a:rPr lang="en-GB" sz="2200" noProof="0"/>
              <a:t>Will research need to be abandoned, delayed or modified?</a:t>
            </a:r>
          </a:p>
          <a:p>
            <a:pPr>
              <a:lnSpc>
                <a:spcPct val="100000"/>
              </a:lnSpc>
            </a:pPr>
            <a:r>
              <a:rPr lang="en-GB" sz="2200" noProof="0"/>
              <a:t>Have you built in adaptability to your project to respond to unforeseen events.</a:t>
            </a:r>
            <a:endParaRPr lang="en-GB" sz="2200" noProof="0">
              <a:ea typeface="Calibri"/>
              <a:cs typeface="Calibri"/>
            </a:endParaRPr>
          </a:p>
          <a:p>
            <a:pPr>
              <a:lnSpc>
                <a:spcPct val="100000"/>
              </a:lnSpc>
            </a:pPr>
            <a:r>
              <a:rPr lang="en-GB" sz="2200"/>
              <a:t>Back up power (diesel?).</a:t>
            </a:r>
            <a:endParaRPr lang="en-GB" sz="2200">
              <a:ea typeface="Calibri"/>
              <a:cs typeface="Calibri"/>
            </a:endParaRPr>
          </a:p>
          <a:p>
            <a:pPr>
              <a:lnSpc>
                <a:spcPct val="100000"/>
              </a:lnSpc>
            </a:pPr>
            <a:endParaRPr lang="en-GB" sz="2200" noProof="0"/>
          </a:p>
          <a:p>
            <a:pPr>
              <a:lnSpc>
                <a:spcPct val="100000"/>
              </a:lnSpc>
            </a:pPr>
            <a:r>
              <a:rPr lang="en-GB" sz="2200"/>
              <a:t>Case Study: Lancaster, Storm Desmond 2015</a:t>
            </a:r>
            <a:endParaRPr lang="en-GB" sz="2200">
              <a:ea typeface="Calibri"/>
              <a:cs typeface="Calibri"/>
            </a:endParaRPr>
          </a:p>
          <a:p>
            <a:pPr lvl="1">
              <a:lnSpc>
                <a:spcPct val="100000"/>
              </a:lnSpc>
            </a:pPr>
            <a:r>
              <a:rPr lang="en-GB" sz="2200">
                <a:hlinkClick r:id="rId3"/>
              </a:rPr>
              <a:t>Learning from Lancaster’s power cuts | Lancaster University</a:t>
            </a:r>
            <a:r>
              <a:rPr lang="en-GB" sz="2200"/>
              <a:t>, Lancaster University News Archive, 2016</a:t>
            </a:r>
            <a:endParaRPr lang="en-GB" sz="2200">
              <a:cs typeface="Calibri" panose="020F0502020204030204"/>
            </a:endParaRPr>
          </a:p>
          <a:p>
            <a:pPr lvl="1">
              <a:lnSpc>
                <a:spcPct val="100000"/>
              </a:lnSpc>
            </a:pPr>
            <a:r>
              <a:rPr lang="en-GB" sz="2200">
                <a:hlinkClick r:id="rId4"/>
              </a:rPr>
              <a:t>Living without electricity</a:t>
            </a:r>
            <a:r>
              <a:rPr lang="en-GB" sz="2200"/>
              <a:t>, Royal Academy of Engineering, 2016</a:t>
            </a:r>
            <a:endParaRPr lang="en-GB" sz="2200">
              <a:ea typeface="Calibri" panose="020F0502020204030204"/>
              <a:cs typeface="Calibri" panose="020F0502020204030204"/>
            </a:endParaRPr>
          </a:p>
          <a:p>
            <a:pPr lvl="1">
              <a:lnSpc>
                <a:spcPct val="100000"/>
              </a:lnSpc>
            </a:pPr>
            <a:endParaRPr lang="en-GB" sz="2200" noProof="0">
              <a:ea typeface="Calibri"/>
              <a:cs typeface="Calibri"/>
            </a:endParaRPr>
          </a:p>
        </p:txBody>
      </p:sp>
      <p:sp>
        <p:nvSpPr>
          <p:cNvPr id="4" name="Slide Number Placeholder 3">
            <a:extLst>
              <a:ext uri="{FF2B5EF4-FFF2-40B4-BE49-F238E27FC236}">
                <a16:creationId xmlns:a16="http://schemas.microsoft.com/office/drawing/2014/main" id="{D4BCE2CE-288C-EBA2-F6A6-525B7410CE74}"/>
              </a:ext>
            </a:extLst>
          </p:cNvPr>
          <p:cNvSpPr>
            <a:spLocks noGrp="1"/>
          </p:cNvSpPr>
          <p:nvPr>
            <p:ph type="sldNum" sz="quarter" idx="4"/>
          </p:nvPr>
        </p:nvSpPr>
        <p:spPr/>
        <p:txBody>
          <a:bodyPr/>
          <a:lstStyle/>
          <a:p>
            <a:fld id="{6998E55D-8E2A-4AFE-A61C-B5DBBB7761E7}" type="slidenum">
              <a:rPr lang="en-GB" noProof="0" smtClean="0"/>
              <a:pPr/>
              <a:t>74</a:t>
            </a:fld>
            <a:endParaRPr lang="en-GB" noProof="0"/>
          </a:p>
        </p:txBody>
      </p:sp>
    </p:spTree>
    <p:extLst>
      <p:ext uri="{BB962C8B-B14F-4D97-AF65-F5344CB8AC3E}">
        <p14:creationId xmlns:p14="http://schemas.microsoft.com/office/powerpoint/2010/main" val="17992720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5E219D-3A26-4BBC-A434-9D65E6DBE684}"/>
              </a:ext>
            </a:extLst>
          </p:cNvPr>
          <p:cNvSpPr txBox="1"/>
          <p:nvPr/>
        </p:nvSpPr>
        <p:spPr>
          <a:xfrm rot="16200000">
            <a:off x="-2825152" y="3226288"/>
            <a:ext cx="6436897" cy="369332"/>
          </a:xfrm>
          <a:prstGeom prst="rect">
            <a:avLst/>
          </a:prstGeom>
          <a:noFill/>
        </p:spPr>
        <p:txBody>
          <a:bodyPr wrap="square">
            <a:spAutoFit/>
          </a:bodyPr>
          <a:lstStyle/>
          <a:p>
            <a:r>
              <a:rPr lang="en-GB">
                <a:solidFill>
                  <a:schemeClr val="bg2">
                    <a:lumMod val="50000"/>
                  </a:schemeClr>
                </a:solidFill>
                <a:cs typeface="Calibri"/>
              </a:rPr>
              <a:t>Delivering and Managing Research</a:t>
            </a:r>
          </a:p>
        </p:txBody>
      </p:sp>
      <p:cxnSp>
        <p:nvCxnSpPr>
          <p:cNvPr id="6" name="Straight Connector 5">
            <a:extLst>
              <a:ext uri="{FF2B5EF4-FFF2-40B4-BE49-F238E27FC236}">
                <a16:creationId xmlns:a16="http://schemas.microsoft.com/office/drawing/2014/main" id="{DB62C570-066D-7C22-A54D-31A1F85B628C}"/>
              </a:ext>
              <a:ext uri="{C183D7F6-B498-43B3-948B-1728B52AA6E4}">
                <adec:decorative xmlns:adec="http://schemas.microsoft.com/office/drawing/2017/decorative" val="1"/>
              </a:ext>
            </a:extLst>
          </p:cNvPr>
          <p:cNvCxnSpPr>
            <a:cxnSpLocks/>
          </p:cNvCxnSpPr>
          <p:nvPr/>
        </p:nvCxnSpPr>
        <p:spPr>
          <a:xfrm>
            <a:off x="577963" y="192505"/>
            <a:ext cx="0" cy="6472990"/>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DEAB4E48-5179-3AE0-0D85-436FA26B90A1}"/>
              </a:ext>
            </a:extLst>
          </p:cNvPr>
          <p:cNvSpPr>
            <a:spLocks noGrp="1"/>
          </p:cNvSpPr>
          <p:nvPr>
            <p:ph type="title"/>
          </p:nvPr>
        </p:nvSpPr>
        <p:spPr/>
        <p:txBody>
          <a:bodyPr/>
          <a:lstStyle/>
          <a:p>
            <a:r>
              <a:rPr lang="en-GB" noProof="0"/>
              <a:t>In the Office (1)</a:t>
            </a:r>
          </a:p>
        </p:txBody>
      </p:sp>
      <p:sp>
        <p:nvSpPr>
          <p:cNvPr id="5" name="Content Placeholder 4">
            <a:extLst>
              <a:ext uri="{FF2B5EF4-FFF2-40B4-BE49-F238E27FC236}">
                <a16:creationId xmlns:a16="http://schemas.microsoft.com/office/drawing/2014/main" id="{B5FBB919-85A5-51ED-6A27-35BCD7F72B92}"/>
              </a:ext>
            </a:extLst>
          </p:cNvPr>
          <p:cNvSpPr>
            <a:spLocks noGrp="1"/>
          </p:cNvSpPr>
          <p:nvPr>
            <p:ph idx="1"/>
          </p:nvPr>
        </p:nvSpPr>
        <p:spPr>
          <a:xfrm>
            <a:off x="883981" y="2293443"/>
            <a:ext cx="9808029" cy="3862971"/>
          </a:xfrm>
        </p:spPr>
        <p:txBody>
          <a:bodyPr>
            <a:normAutofit/>
          </a:bodyPr>
          <a:lstStyle/>
          <a:p>
            <a:pPr marL="0" indent="0">
              <a:lnSpc>
                <a:spcPct val="100000"/>
              </a:lnSpc>
              <a:buNone/>
            </a:pPr>
            <a:r>
              <a:rPr lang="en-GB" sz="2800" noProof="0"/>
              <a:t>Following the retirement of a colleague, you are setting up their old office ready for a new colleague. </a:t>
            </a:r>
          </a:p>
          <a:p>
            <a:pPr>
              <a:lnSpc>
                <a:spcPct val="100000"/>
              </a:lnSpc>
            </a:pPr>
            <a:endParaRPr lang="en-GB" sz="2800" noProof="0"/>
          </a:p>
          <a:p>
            <a:pPr lvl="1">
              <a:lnSpc>
                <a:spcPct val="100000"/>
              </a:lnSpc>
            </a:pPr>
            <a:r>
              <a:rPr lang="en-GB" sz="2800" noProof="0"/>
              <a:t>What might have been left behind in the office? How will you deal with it?</a:t>
            </a:r>
          </a:p>
          <a:p>
            <a:pPr lvl="1">
              <a:lnSpc>
                <a:spcPct val="100000"/>
              </a:lnSpc>
            </a:pPr>
            <a:endParaRPr lang="en-GB" sz="2800" noProof="0"/>
          </a:p>
          <a:p>
            <a:pPr lvl="1">
              <a:lnSpc>
                <a:spcPct val="100000"/>
              </a:lnSpc>
            </a:pPr>
            <a:r>
              <a:rPr lang="en-GB" sz="2800" noProof="0"/>
              <a:t>What might you need to include in the induction process of the new colleague?</a:t>
            </a:r>
          </a:p>
          <a:p>
            <a:pPr>
              <a:lnSpc>
                <a:spcPct val="100000"/>
              </a:lnSpc>
            </a:pPr>
            <a:endParaRPr lang="en-GB" sz="2800" noProof="0"/>
          </a:p>
          <a:p>
            <a:pPr marL="0" indent="0">
              <a:lnSpc>
                <a:spcPct val="100000"/>
              </a:lnSpc>
              <a:buNone/>
            </a:pPr>
            <a:endParaRPr lang="en-GB" sz="2800" noProof="0"/>
          </a:p>
          <a:p>
            <a:pPr>
              <a:lnSpc>
                <a:spcPct val="100000"/>
              </a:lnSpc>
            </a:pPr>
            <a:endParaRPr lang="en-GB" sz="2800" noProof="0"/>
          </a:p>
        </p:txBody>
      </p:sp>
      <p:sp>
        <p:nvSpPr>
          <p:cNvPr id="3" name="Slide Number Placeholder 2">
            <a:extLst>
              <a:ext uri="{FF2B5EF4-FFF2-40B4-BE49-F238E27FC236}">
                <a16:creationId xmlns:a16="http://schemas.microsoft.com/office/drawing/2014/main" id="{44D7F8B3-5191-2C44-CDDD-7B1B71703253}"/>
              </a:ext>
            </a:extLst>
          </p:cNvPr>
          <p:cNvSpPr>
            <a:spLocks noGrp="1"/>
          </p:cNvSpPr>
          <p:nvPr>
            <p:ph type="sldNum" sz="quarter" idx="4"/>
          </p:nvPr>
        </p:nvSpPr>
        <p:spPr/>
        <p:txBody>
          <a:bodyPr/>
          <a:lstStyle/>
          <a:p>
            <a:fld id="{6998E55D-8E2A-4AFE-A61C-B5DBBB7761E7}" type="slidenum">
              <a:rPr lang="en-GB" noProof="0" smtClean="0"/>
              <a:pPr/>
              <a:t>75</a:t>
            </a:fld>
            <a:endParaRPr lang="en-GB" noProof="0"/>
          </a:p>
        </p:txBody>
      </p:sp>
    </p:spTree>
    <p:extLst>
      <p:ext uri="{BB962C8B-B14F-4D97-AF65-F5344CB8AC3E}">
        <p14:creationId xmlns:p14="http://schemas.microsoft.com/office/powerpoint/2010/main" val="284585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4C693-2D05-6043-23D5-08CD2A74DD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F3884A-C146-EE72-0F83-F946D323C4F7}"/>
              </a:ext>
            </a:extLst>
          </p:cNvPr>
          <p:cNvSpPr>
            <a:spLocks noGrp="1"/>
          </p:cNvSpPr>
          <p:nvPr>
            <p:ph type="title"/>
          </p:nvPr>
        </p:nvSpPr>
        <p:spPr/>
        <p:txBody>
          <a:bodyPr/>
          <a:lstStyle/>
          <a:p>
            <a:r>
              <a:rPr lang="en-GB" noProof="0"/>
              <a:t>In the Office (2) - prompts</a:t>
            </a:r>
          </a:p>
        </p:txBody>
      </p:sp>
      <p:sp>
        <p:nvSpPr>
          <p:cNvPr id="5" name="Content Placeholder 4">
            <a:extLst>
              <a:ext uri="{FF2B5EF4-FFF2-40B4-BE49-F238E27FC236}">
                <a16:creationId xmlns:a16="http://schemas.microsoft.com/office/drawing/2014/main" id="{769F2572-62B4-75E2-76D4-8DF52D487142}"/>
              </a:ext>
            </a:extLst>
          </p:cNvPr>
          <p:cNvSpPr>
            <a:spLocks noGrp="1"/>
          </p:cNvSpPr>
          <p:nvPr>
            <p:ph idx="1"/>
          </p:nvPr>
        </p:nvSpPr>
        <p:spPr>
          <a:xfrm>
            <a:off x="783773" y="1935679"/>
            <a:ext cx="9808029" cy="4241284"/>
          </a:xfrm>
        </p:spPr>
        <p:txBody>
          <a:bodyPr>
            <a:normAutofit fontScale="92500" lnSpcReduction="20000"/>
          </a:bodyPr>
          <a:lstStyle/>
          <a:p>
            <a:pPr>
              <a:lnSpc>
                <a:spcPct val="110000"/>
              </a:lnSpc>
            </a:pPr>
            <a:r>
              <a:rPr lang="en-GB" sz="2400" noProof="0"/>
              <a:t>Is there any IT equipment that can be repurposed?</a:t>
            </a:r>
          </a:p>
          <a:p>
            <a:pPr>
              <a:lnSpc>
                <a:spcPct val="110000"/>
              </a:lnSpc>
            </a:pPr>
            <a:r>
              <a:rPr lang="en-GB" sz="2400" noProof="0"/>
              <a:t>Are there any old consumables that need to be dealt with?</a:t>
            </a:r>
          </a:p>
          <a:p>
            <a:pPr>
              <a:lnSpc>
                <a:spcPct val="110000"/>
              </a:lnSpc>
            </a:pPr>
            <a:r>
              <a:rPr lang="en-GB" sz="2400" noProof="0"/>
              <a:t>Any miscellaneous waste to be sorted for appropriate waste streams?</a:t>
            </a:r>
          </a:p>
          <a:p>
            <a:pPr>
              <a:lnSpc>
                <a:spcPct val="110000"/>
              </a:lnSpc>
            </a:pPr>
            <a:r>
              <a:rPr lang="en-GB" sz="2400" noProof="0"/>
              <a:t>Is any of the furniture surplus or is additional furniture required?</a:t>
            </a:r>
          </a:p>
          <a:p>
            <a:pPr marL="0" indent="0">
              <a:lnSpc>
                <a:spcPct val="110000"/>
              </a:lnSpc>
              <a:buNone/>
            </a:pPr>
            <a:endParaRPr lang="en-GB" sz="2400" noProof="0"/>
          </a:p>
          <a:p>
            <a:pPr>
              <a:lnSpc>
                <a:spcPct val="110000"/>
              </a:lnSpc>
            </a:pPr>
            <a:r>
              <a:rPr lang="en-GB" sz="2400" noProof="0"/>
              <a:t>What is included in your department’s induction processes. Have the following been shared? </a:t>
            </a:r>
          </a:p>
          <a:p>
            <a:pPr lvl="1">
              <a:lnSpc>
                <a:spcPct val="110000"/>
              </a:lnSpc>
            </a:pPr>
            <a:r>
              <a:rPr lang="en-GB" noProof="0"/>
              <a:t>How to report building and facility issues.</a:t>
            </a:r>
          </a:p>
          <a:p>
            <a:pPr lvl="1">
              <a:lnSpc>
                <a:spcPct val="110000"/>
              </a:lnSpc>
            </a:pPr>
            <a:r>
              <a:rPr lang="en-GB" noProof="0"/>
              <a:t>Location of recycling bins.</a:t>
            </a:r>
          </a:p>
          <a:p>
            <a:pPr lvl="1">
              <a:lnSpc>
                <a:spcPct val="110000"/>
              </a:lnSpc>
            </a:pPr>
            <a:r>
              <a:rPr lang="en-GB" noProof="0"/>
              <a:t>How to deal with IT waste (Waste Electric and Electronic Equipment (WEEE) Regulations).</a:t>
            </a:r>
          </a:p>
          <a:p>
            <a:pPr marL="0" indent="0">
              <a:lnSpc>
                <a:spcPct val="110000"/>
              </a:lnSpc>
              <a:buNone/>
            </a:pPr>
            <a:endParaRPr lang="en-GB" sz="2400" noProof="0"/>
          </a:p>
        </p:txBody>
      </p:sp>
      <p:sp>
        <p:nvSpPr>
          <p:cNvPr id="3" name="Slide Number Placeholder 2">
            <a:extLst>
              <a:ext uri="{FF2B5EF4-FFF2-40B4-BE49-F238E27FC236}">
                <a16:creationId xmlns:a16="http://schemas.microsoft.com/office/drawing/2014/main" id="{05D5E3E1-01EB-E751-1920-C2BFB615E5C9}"/>
              </a:ext>
            </a:extLst>
          </p:cNvPr>
          <p:cNvSpPr>
            <a:spLocks noGrp="1"/>
          </p:cNvSpPr>
          <p:nvPr>
            <p:ph type="sldNum" sz="quarter" idx="4"/>
          </p:nvPr>
        </p:nvSpPr>
        <p:spPr/>
        <p:txBody>
          <a:bodyPr/>
          <a:lstStyle/>
          <a:p>
            <a:fld id="{6998E55D-8E2A-4AFE-A61C-B5DBBB7761E7}" type="slidenum">
              <a:rPr lang="en-GB" noProof="0" smtClean="0"/>
              <a:pPr/>
              <a:t>76</a:t>
            </a:fld>
            <a:endParaRPr lang="en-GB" noProof="0"/>
          </a:p>
        </p:txBody>
      </p:sp>
    </p:spTree>
    <p:extLst>
      <p:ext uri="{BB962C8B-B14F-4D97-AF65-F5344CB8AC3E}">
        <p14:creationId xmlns:p14="http://schemas.microsoft.com/office/powerpoint/2010/main" val="6214284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3526E-B43B-E593-888D-57A504E320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5E1DBF-64F2-4F6A-DA7F-A8BEF58080C9}"/>
              </a:ext>
            </a:extLst>
          </p:cNvPr>
          <p:cNvSpPr txBox="1"/>
          <p:nvPr/>
        </p:nvSpPr>
        <p:spPr>
          <a:xfrm rot="16200000">
            <a:off x="-2825152" y="3226288"/>
            <a:ext cx="6436897" cy="369332"/>
          </a:xfrm>
          <a:prstGeom prst="rect">
            <a:avLst/>
          </a:prstGeom>
          <a:noFill/>
        </p:spPr>
        <p:txBody>
          <a:bodyPr wrap="square">
            <a:spAutoFit/>
          </a:bodyPr>
          <a:lstStyle/>
          <a:p>
            <a:r>
              <a:rPr lang="en-GB">
                <a:solidFill>
                  <a:schemeClr val="bg2">
                    <a:lumMod val="50000"/>
                  </a:schemeClr>
                </a:solidFill>
                <a:cs typeface="Calibri"/>
              </a:rPr>
              <a:t>Delivering and Managing Research</a:t>
            </a:r>
          </a:p>
        </p:txBody>
      </p:sp>
      <p:cxnSp>
        <p:nvCxnSpPr>
          <p:cNvPr id="6" name="Straight Connector 5">
            <a:extLst>
              <a:ext uri="{FF2B5EF4-FFF2-40B4-BE49-F238E27FC236}">
                <a16:creationId xmlns:a16="http://schemas.microsoft.com/office/drawing/2014/main" id="{2602580A-0422-6D7D-5D4A-897987D4A8FD}"/>
              </a:ext>
              <a:ext uri="{C183D7F6-B498-43B3-948B-1728B52AA6E4}">
                <adec:decorative xmlns:adec="http://schemas.microsoft.com/office/drawing/2017/decorative" val="1"/>
              </a:ext>
            </a:extLst>
          </p:cNvPr>
          <p:cNvCxnSpPr>
            <a:cxnSpLocks/>
          </p:cNvCxnSpPr>
          <p:nvPr/>
        </p:nvCxnSpPr>
        <p:spPr>
          <a:xfrm>
            <a:off x="577963" y="192505"/>
            <a:ext cx="0" cy="6472990"/>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4395E94D-DF03-44A9-EAB2-F09474118C73}"/>
              </a:ext>
            </a:extLst>
          </p:cNvPr>
          <p:cNvSpPr>
            <a:spLocks noGrp="1"/>
          </p:cNvSpPr>
          <p:nvPr>
            <p:ph type="title"/>
          </p:nvPr>
        </p:nvSpPr>
        <p:spPr/>
        <p:txBody>
          <a:bodyPr/>
          <a:lstStyle/>
          <a:p>
            <a:r>
              <a:rPr lang="en-GB" noProof="0"/>
              <a:t>Heading Out of Office (1)</a:t>
            </a:r>
          </a:p>
        </p:txBody>
      </p:sp>
      <p:sp>
        <p:nvSpPr>
          <p:cNvPr id="5" name="Content Placeholder 4">
            <a:extLst>
              <a:ext uri="{FF2B5EF4-FFF2-40B4-BE49-F238E27FC236}">
                <a16:creationId xmlns:a16="http://schemas.microsoft.com/office/drawing/2014/main" id="{96A284DB-B355-7929-6EF4-6837815F66CA}"/>
              </a:ext>
            </a:extLst>
          </p:cNvPr>
          <p:cNvSpPr>
            <a:spLocks noGrp="1"/>
          </p:cNvSpPr>
          <p:nvPr>
            <p:ph idx="1"/>
          </p:nvPr>
        </p:nvSpPr>
        <p:spPr>
          <a:xfrm>
            <a:off x="883981" y="1897536"/>
            <a:ext cx="10181284" cy="4361309"/>
          </a:xfrm>
        </p:spPr>
        <p:txBody>
          <a:bodyPr>
            <a:noAutofit/>
          </a:bodyPr>
          <a:lstStyle/>
          <a:p>
            <a:pPr marL="514350" indent="-514350">
              <a:lnSpc>
                <a:spcPct val="100000"/>
              </a:lnSpc>
              <a:buClr>
                <a:schemeClr val="tx1"/>
              </a:buClr>
              <a:buFont typeface="+mj-lt"/>
              <a:buAutoNum type="arabicParenR"/>
            </a:pPr>
            <a:r>
              <a:rPr lang="en-GB" sz="2800" noProof="0"/>
              <a:t>Research off campus. </a:t>
            </a:r>
          </a:p>
          <a:p>
            <a:pPr marL="914400" lvl="2" indent="0">
              <a:lnSpc>
                <a:spcPct val="100000"/>
              </a:lnSpc>
              <a:buClr>
                <a:schemeClr val="tx1"/>
              </a:buClr>
              <a:buNone/>
            </a:pPr>
            <a:r>
              <a:rPr lang="en-GB" sz="2800" noProof="0"/>
              <a:t>Your project involves fieldwork which takes place off campus (</a:t>
            </a:r>
            <a:r>
              <a:rPr lang="en-GB" sz="2800" i="1" noProof="0"/>
              <a:t>e.g.</a:t>
            </a:r>
            <a:r>
              <a:rPr lang="en-GB" sz="2800" noProof="0"/>
              <a:t>, community based or at a site of geological interest). What are the different considerations for fieldwork in the UK or abroad?</a:t>
            </a:r>
          </a:p>
          <a:p>
            <a:pPr marL="514350" indent="-514350">
              <a:lnSpc>
                <a:spcPct val="100000"/>
              </a:lnSpc>
              <a:buClr>
                <a:schemeClr val="tx1"/>
              </a:buClr>
              <a:buFont typeface="+mj-lt"/>
              <a:buAutoNum type="arabicParenR"/>
            </a:pPr>
            <a:endParaRPr lang="en-GB" sz="2800" noProof="0"/>
          </a:p>
          <a:p>
            <a:pPr marL="514350" indent="-514350">
              <a:lnSpc>
                <a:spcPct val="100000"/>
              </a:lnSpc>
              <a:buClr>
                <a:schemeClr val="tx1"/>
              </a:buClr>
              <a:buFont typeface="+mj-lt"/>
              <a:buAutoNum type="arabicParenR"/>
            </a:pPr>
            <a:r>
              <a:rPr lang="en-GB" sz="2800" noProof="0"/>
              <a:t>Going on annual leave. </a:t>
            </a:r>
          </a:p>
          <a:p>
            <a:pPr marL="914400" lvl="2" indent="0">
              <a:lnSpc>
                <a:spcPct val="100000"/>
              </a:lnSpc>
              <a:buClr>
                <a:schemeClr val="tx1"/>
              </a:buClr>
              <a:buNone/>
            </a:pPr>
            <a:r>
              <a:rPr lang="en-GB" sz="2800" noProof="0"/>
              <a:t>You have set your out-of-office auto reply and are leaving the office for a holiday. What actions will you take before leaving the office?</a:t>
            </a:r>
          </a:p>
          <a:p>
            <a:pPr>
              <a:lnSpc>
                <a:spcPct val="100000"/>
              </a:lnSpc>
            </a:pPr>
            <a:endParaRPr lang="en-GB" sz="2800" noProof="0"/>
          </a:p>
          <a:p>
            <a:pPr>
              <a:lnSpc>
                <a:spcPct val="100000"/>
              </a:lnSpc>
            </a:pPr>
            <a:endParaRPr lang="en-GB" sz="2800" noProof="0"/>
          </a:p>
        </p:txBody>
      </p:sp>
      <p:sp>
        <p:nvSpPr>
          <p:cNvPr id="3" name="Slide Number Placeholder 2">
            <a:extLst>
              <a:ext uri="{FF2B5EF4-FFF2-40B4-BE49-F238E27FC236}">
                <a16:creationId xmlns:a16="http://schemas.microsoft.com/office/drawing/2014/main" id="{1774E963-05D9-0F44-E8ED-82DF3A7E5DE0}"/>
              </a:ext>
            </a:extLst>
          </p:cNvPr>
          <p:cNvSpPr>
            <a:spLocks noGrp="1"/>
          </p:cNvSpPr>
          <p:nvPr>
            <p:ph type="sldNum" sz="quarter" idx="4"/>
          </p:nvPr>
        </p:nvSpPr>
        <p:spPr/>
        <p:txBody>
          <a:bodyPr/>
          <a:lstStyle/>
          <a:p>
            <a:fld id="{6998E55D-8E2A-4AFE-A61C-B5DBBB7761E7}" type="slidenum">
              <a:rPr lang="en-GB" noProof="0" smtClean="0"/>
              <a:pPr/>
              <a:t>77</a:t>
            </a:fld>
            <a:endParaRPr lang="en-GB" noProof="0"/>
          </a:p>
        </p:txBody>
      </p:sp>
    </p:spTree>
    <p:extLst>
      <p:ext uri="{BB962C8B-B14F-4D97-AF65-F5344CB8AC3E}">
        <p14:creationId xmlns:p14="http://schemas.microsoft.com/office/powerpoint/2010/main" val="14331852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7148-DB8E-4660-62A8-1281FBC0E9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A36608-CA0D-B440-5C40-CF5D4E24ED61}"/>
              </a:ext>
            </a:extLst>
          </p:cNvPr>
          <p:cNvSpPr>
            <a:spLocks noGrp="1"/>
          </p:cNvSpPr>
          <p:nvPr>
            <p:ph type="title"/>
          </p:nvPr>
        </p:nvSpPr>
        <p:spPr/>
        <p:txBody>
          <a:bodyPr/>
          <a:lstStyle/>
          <a:p>
            <a:r>
              <a:rPr lang="en-GB" noProof="0"/>
              <a:t>Heading Out of Office (2) - prompts</a:t>
            </a:r>
          </a:p>
        </p:txBody>
      </p:sp>
      <p:sp>
        <p:nvSpPr>
          <p:cNvPr id="5" name="Content Placeholder 4">
            <a:extLst>
              <a:ext uri="{FF2B5EF4-FFF2-40B4-BE49-F238E27FC236}">
                <a16:creationId xmlns:a16="http://schemas.microsoft.com/office/drawing/2014/main" id="{57AC4A58-D256-A0BF-270A-3799EB47B2E7}"/>
              </a:ext>
            </a:extLst>
          </p:cNvPr>
          <p:cNvSpPr>
            <a:spLocks noGrp="1"/>
          </p:cNvSpPr>
          <p:nvPr>
            <p:ph idx="1"/>
          </p:nvPr>
        </p:nvSpPr>
        <p:spPr>
          <a:xfrm>
            <a:off x="819538" y="1778981"/>
            <a:ext cx="4965441" cy="4324411"/>
          </a:xfrm>
        </p:spPr>
        <p:txBody>
          <a:bodyPr vert="horz" lIns="91440" tIns="45720" rIns="91440" bIns="45720" rtlCol="0" anchor="t">
            <a:normAutofit/>
          </a:bodyPr>
          <a:lstStyle/>
          <a:p>
            <a:pPr marL="0" indent="0">
              <a:lnSpc>
                <a:spcPct val="100000"/>
              </a:lnSpc>
              <a:buNone/>
            </a:pPr>
            <a:r>
              <a:rPr lang="en-GB" sz="2200" noProof="0"/>
              <a:t>1) Fieldwork</a:t>
            </a:r>
          </a:p>
          <a:p>
            <a:pPr marL="0" indent="0">
              <a:lnSpc>
                <a:spcPct val="100000"/>
              </a:lnSpc>
              <a:buNone/>
            </a:pPr>
            <a:r>
              <a:rPr lang="en-GB" sz="2200" noProof="0"/>
              <a:t>UK:</a:t>
            </a:r>
          </a:p>
          <a:p>
            <a:pPr marL="0" indent="0">
              <a:lnSpc>
                <a:spcPct val="100000"/>
              </a:lnSpc>
              <a:buNone/>
            </a:pPr>
            <a:r>
              <a:rPr lang="en-GB" sz="2200" noProof="0"/>
              <a:t>What sustainable travel options are available considering the equipment you need to take</a:t>
            </a:r>
            <a:r>
              <a:rPr lang="en-GB" sz="2200"/>
              <a:t>?</a:t>
            </a:r>
            <a:endParaRPr lang="en-GB" sz="2200" noProof="0">
              <a:ea typeface="Calibri"/>
              <a:cs typeface="Calibri"/>
            </a:endParaRPr>
          </a:p>
          <a:p>
            <a:pPr marL="0" indent="0">
              <a:lnSpc>
                <a:spcPct val="100000"/>
              </a:lnSpc>
              <a:buNone/>
            </a:pPr>
            <a:endParaRPr lang="en-GB" sz="2200" noProof="0"/>
          </a:p>
          <a:p>
            <a:pPr marL="0" indent="0">
              <a:lnSpc>
                <a:spcPct val="100000"/>
              </a:lnSpc>
              <a:buNone/>
            </a:pPr>
            <a:r>
              <a:rPr lang="en-GB" sz="2200" noProof="0"/>
              <a:t>Abroad: </a:t>
            </a:r>
          </a:p>
          <a:p>
            <a:pPr marL="0" indent="0">
              <a:lnSpc>
                <a:spcPct val="100000"/>
              </a:lnSpc>
              <a:buNone/>
            </a:pPr>
            <a:r>
              <a:rPr lang="en-GB" sz="2200" noProof="0"/>
              <a:t>Are there local partners that you can work with? Can you combine it with other research/personal activities?</a:t>
            </a:r>
          </a:p>
          <a:p>
            <a:pPr marL="0" indent="0">
              <a:lnSpc>
                <a:spcPct val="100000"/>
              </a:lnSpc>
              <a:buNone/>
            </a:pPr>
            <a:endParaRPr lang="en-GB" sz="2200" noProof="0"/>
          </a:p>
          <a:p>
            <a:pPr marL="0" indent="0">
              <a:lnSpc>
                <a:spcPct val="100000"/>
              </a:lnSpc>
              <a:buNone/>
            </a:pPr>
            <a:endParaRPr lang="en-GB" sz="2200" noProof="0"/>
          </a:p>
          <a:p>
            <a:pPr>
              <a:lnSpc>
                <a:spcPct val="100000"/>
              </a:lnSpc>
            </a:pPr>
            <a:endParaRPr lang="en-GB" sz="2200" noProof="0"/>
          </a:p>
        </p:txBody>
      </p:sp>
      <p:sp>
        <p:nvSpPr>
          <p:cNvPr id="2" name="Content Placeholder 1">
            <a:extLst>
              <a:ext uri="{FF2B5EF4-FFF2-40B4-BE49-F238E27FC236}">
                <a16:creationId xmlns:a16="http://schemas.microsoft.com/office/drawing/2014/main" id="{9C894CE7-A7E1-0950-217E-FC652E8A66BA}"/>
              </a:ext>
            </a:extLst>
          </p:cNvPr>
          <p:cNvSpPr>
            <a:spLocks noGrp="1"/>
          </p:cNvSpPr>
          <p:nvPr>
            <p:ph idx="10"/>
          </p:nvPr>
        </p:nvSpPr>
        <p:spPr>
          <a:xfrm>
            <a:off x="6369695" y="1778981"/>
            <a:ext cx="5170663" cy="4482933"/>
          </a:xfrm>
        </p:spPr>
        <p:txBody>
          <a:bodyPr>
            <a:noAutofit/>
          </a:bodyPr>
          <a:lstStyle/>
          <a:p>
            <a:pPr marL="0" indent="0">
              <a:lnSpc>
                <a:spcPct val="100000"/>
              </a:lnSpc>
              <a:buNone/>
            </a:pPr>
            <a:r>
              <a:rPr lang="en-GB" sz="2200" noProof="0"/>
              <a:t>2) Annual leave</a:t>
            </a:r>
          </a:p>
          <a:p>
            <a:pPr marL="0" indent="0">
              <a:lnSpc>
                <a:spcPct val="100000"/>
              </a:lnSpc>
              <a:buNone/>
            </a:pPr>
            <a:r>
              <a:rPr lang="en-GB" sz="2200" noProof="0"/>
              <a:t>Have you added University closure dates to your calendar so that you can plan ahead for turning off equipment? </a:t>
            </a:r>
          </a:p>
          <a:p>
            <a:pPr marL="0" indent="0">
              <a:lnSpc>
                <a:spcPct val="100000"/>
              </a:lnSpc>
              <a:buNone/>
            </a:pPr>
            <a:r>
              <a:rPr lang="en-GB" sz="2200" noProof="0"/>
              <a:t>Is it clear which electrical equipment can be turned off and which needs to be kept on? For example, lab fridges and ovens.</a:t>
            </a:r>
          </a:p>
          <a:p>
            <a:pPr marL="0" indent="0">
              <a:lnSpc>
                <a:spcPct val="100000"/>
              </a:lnSpc>
              <a:buNone/>
            </a:pPr>
            <a:r>
              <a:rPr lang="en-GB" sz="2200" noProof="0"/>
              <a:t>Can you turn off your computer at the mains plug?</a:t>
            </a:r>
          </a:p>
          <a:p>
            <a:pPr marL="0" indent="0">
              <a:lnSpc>
                <a:spcPct val="100000"/>
              </a:lnSpc>
              <a:buNone/>
            </a:pPr>
            <a:r>
              <a:rPr lang="en-GB" sz="2200" noProof="0"/>
              <a:t>Whilst some lights are on sensors, and heating may be centrally controlled, have you turned off any desk lamps or personal heaters?</a:t>
            </a:r>
          </a:p>
        </p:txBody>
      </p:sp>
      <p:sp>
        <p:nvSpPr>
          <p:cNvPr id="3" name="Slide Number Placeholder 2">
            <a:extLst>
              <a:ext uri="{FF2B5EF4-FFF2-40B4-BE49-F238E27FC236}">
                <a16:creationId xmlns:a16="http://schemas.microsoft.com/office/drawing/2014/main" id="{157DE2E8-1B89-D134-096B-11F8A66C0F59}"/>
              </a:ext>
            </a:extLst>
          </p:cNvPr>
          <p:cNvSpPr>
            <a:spLocks noGrp="1"/>
          </p:cNvSpPr>
          <p:nvPr>
            <p:ph type="sldNum" sz="quarter" idx="4"/>
          </p:nvPr>
        </p:nvSpPr>
        <p:spPr/>
        <p:txBody>
          <a:bodyPr/>
          <a:lstStyle/>
          <a:p>
            <a:fld id="{6998E55D-8E2A-4AFE-A61C-B5DBBB7761E7}" type="slidenum">
              <a:rPr lang="en-GB" noProof="0" smtClean="0"/>
              <a:pPr/>
              <a:t>78</a:t>
            </a:fld>
            <a:endParaRPr lang="en-GB" noProof="0"/>
          </a:p>
        </p:txBody>
      </p:sp>
    </p:spTree>
    <p:extLst>
      <p:ext uri="{BB962C8B-B14F-4D97-AF65-F5344CB8AC3E}">
        <p14:creationId xmlns:p14="http://schemas.microsoft.com/office/powerpoint/2010/main" val="2995192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EE9A2-966C-D937-2088-B33C291A5A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0920CA-601F-3BAA-DAC3-3C6839C0507B}"/>
              </a:ext>
            </a:extLst>
          </p:cNvPr>
          <p:cNvSpPr txBox="1"/>
          <p:nvPr/>
        </p:nvSpPr>
        <p:spPr>
          <a:xfrm rot="16200000">
            <a:off x="-2825152" y="3226288"/>
            <a:ext cx="6436897" cy="369332"/>
          </a:xfrm>
          <a:prstGeom prst="rect">
            <a:avLst/>
          </a:prstGeom>
          <a:noFill/>
        </p:spPr>
        <p:txBody>
          <a:bodyPr wrap="square">
            <a:spAutoFit/>
          </a:bodyPr>
          <a:lstStyle/>
          <a:p>
            <a:r>
              <a:rPr lang="en-GB">
                <a:solidFill>
                  <a:schemeClr val="bg2">
                    <a:lumMod val="50000"/>
                  </a:schemeClr>
                </a:solidFill>
                <a:cs typeface="Calibri"/>
              </a:rPr>
              <a:t>Sharing Research</a:t>
            </a:r>
          </a:p>
        </p:txBody>
      </p:sp>
      <p:cxnSp>
        <p:nvCxnSpPr>
          <p:cNvPr id="6" name="Straight Connector 5">
            <a:extLst>
              <a:ext uri="{FF2B5EF4-FFF2-40B4-BE49-F238E27FC236}">
                <a16:creationId xmlns:a16="http://schemas.microsoft.com/office/drawing/2014/main" id="{0122758B-D009-E6EC-17A7-788D8469520A}"/>
              </a:ext>
              <a:ext uri="{C183D7F6-B498-43B3-948B-1728B52AA6E4}">
                <adec:decorative xmlns:adec="http://schemas.microsoft.com/office/drawing/2017/decorative" val="1"/>
              </a:ext>
            </a:extLst>
          </p:cNvPr>
          <p:cNvCxnSpPr>
            <a:cxnSpLocks/>
          </p:cNvCxnSpPr>
          <p:nvPr/>
        </p:nvCxnSpPr>
        <p:spPr>
          <a:xfrm>
            <a:off x="577963" y="192505"/>
            <a:ext cx="0" cy="6472990"/>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F02A7F13-390F-B2BD-B18F-08D6E3AB0994}"/>
              </a:ext>
            </a:extLst>
          </p:cNvPr>
          <p:cNvSpPr>
            <a:spLocks noGrp="1"/>
          </p:cNvSpPr>
          <p:nvPr>
            <p:ph type="title"/>
          </p:nvPr>
        </p:nvSpPr>
        <p:spPr/>
        <p:txBody>
          <a:bodyPr/>
          <a:lstStyle/>
          <a:p>
            <a:r>
              <a:rPr lang="en-GB" noProof="0"/>
              <a:t>Attending a conference (1)</a:t>
            </a:r>
          </a:p>
        </p:txBody>
      </p:sp>
      <p:sp>
        <p:nvSpPr>
          <p:cNvPr id="5" name="Content Placeholder 4">
            <a:extLst>
              <a:ext uri="{FF2B5EF4-FFF2-40B4-BE49-F238E27FC236}">
                <a16:creationId xmlns:a16="http://schemas.microsoft.com/office/drawing/2014/main" id="{E2BB5A99-5AB1-22B6-7DB6-A8ABCAAEF122}"/>
              </a:ext>
            </a:extLst>
          </p:cNvPr>
          <p:cNvSpPr>
            <a:spLocks noGrp="1"/>
          </p:cNvSpPr>
          <p:nvPr>
            <p:ph idx="1"/>
          </p:nvPr>
        </p:nvSpPr>
        <p:spPr>
          <a:xfrm>
            <a:off x="883981" y="2313991"/>
            <a:ext cx="9808029" cy="3862971"/>
          </a:xfrm>
        </p:spPr>
        <p:txBody>
          <a:bodyPr>
            <a:normAutofit/>
          </a:bodyPr>
          <a:lstStyle/>
          <a:p>
            <a:pPr marL="0" indent="0">
              <a:lnSpc>
                <a:spcPct val="100000"/>
              </a:lnSpc>
              <a:buNone/>
            </a:pPr>
            <a:r>
              <a:rPr lang="en-GB" sz="2800" noProof="0"/>
              <a:t>A non-established researcher has a choice of attending a conference in person or online. What are the pros and cons of each option?</a:t>
            </a:r>
          </a:p>
        </p:txBody>
      </p:sp>
      <p:sp>
        <p:nvSpPr>
          <p:cNvPr id="3" name="Slide Number Placeholder 2">
            <a:extLst>
              <a:ext uri="{FF2B5EF4-FFF2-40B4-BE49-F238E27FC236}">
                <a16:creationId xmlns:a16="http://schemas.microsoft.com/office/drawing/2014/main" id="{722FF355-D1DC-9FD2-6BCF-EAFDAF581C3C}"/>
              </a:ext>
            </a:extLst>
          </p:cNvPr>
          <p:cNvSpPr>
            <a:spLocks noGrp="1"/>
          </p:cNvSpPr>
          <p:nvPr>
            <p:ph type="sldNum" sz="quarter" idx="4"/>
          </p:nvPr>
        </p:nvSpPr>
        <p:spPr/>
        <p:txBody>
          <a:bodyPr/>
          <a:lstStyle/>
          <a:p>
            <a:fld id="{6998E55D-8E2A-4AFE-A61C-B5DBBB7761E7}" type="slidenum">
              <a:rPr lang="en-GB" noProof="0" smtClean="0"/>
              <a:pPr/>
              <a:t>79</a:t>
            </a:fld>
            <a:endParaRPr lang="en-GB" noProof="0"/>
          </a:p>
        </p:txBody>
      </p:sp>
    </p:spTree>
    <p:extLst>
      <p:ext uri="{BB962C8B-B14F-4D97-AF65-F5344CB8AC3E}">
        <p14:creationId xmlns:p14="http://schemas.microsoft.com/office/powerpoint/2010/main" val="18351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CE9-8785-E153-C332-E7453DBDA054}"/>
              </a:ext>
            </a:extLst>
          </p:cNvPr>
          <p:cNvSpPr>
            <a:spLocks noGrp="1"/>
          </p:cNvSpPr>
          <p:nvPr>
            <p:ph type="title"/>
          </p:nvPr>
        </p:nvSpPr>
        <p:spPr/>
        <p:txBody>
          <a:bodyPr/>
          <a:lstStyle/>
          <a:p>
            <a:r>
              <a:rPr lang="en-GB" noProof="0"/>
              <a:t>(Re) Defining Sustainability (4)</a:t>
            </a:r>
          </a:p>
        </p:txBody>
      </p:sp>
      <p:pic>
        <p:nvPicPr>
          <p:cNvPr id="8" name="Picture 7" descr="Tiered structure of the sustainable development goals.">
            <a:extLst>
              <a:ext uri="{FF2B5EF4-FFF2-40B4-BE49-F238E27FC236}">
                <a16:creationId xmlns:a16="http://schemas.microsoft.com/office/drawing/2014/main" id="{E37C197B-D71B-37AF-3A26-C9CC7C3D5215}"/>
              </a:ext>
            </a:extLst>
          </p:cNvPr>
          <p:cNvPicPr>
            <a:picLocks noChangeAspect="1"/>
          </p:cNvPicPr>
          <p:nvPr/>
        </p:nvPicPr>
        <p:blipFill>
          <a:blip r:embed="rId5">
            <a:extLst>
              <a:ext uri="{28A0092B-C50C-407E-A947-70E740481C1C}">
                <a14:useLocalDpi xmlns:a14="http://schemas.microsoft.com/office/drawing/2010/main" val="0"/>
              </a:ext>
            </a:extLst>
          </a:blip>
          <a:srcRect l="23423" r="23730"/>
          <a:stretch>
            <a:fillRect/>
          </a:stretch>
        </p:blipFill>
        <p:spPr>
          <a:xfrm>
            <a:off x="690880" y="1983973"/>
            <a:ext cx="5288168" cy="4291572"/>
          </a:xfrm>
          <a:prstGeom prst="rect">
            <a:avLst/>
          </a:prstGeom>
        </p:spPr>
      </p:pic>
      <p:sp>
        <p:nvSpPr>
          <p:cNvPr id="6" name="TextBox 5">
            <a:extLst>
              <a:ext uri="{FF2B5EF4-FFF2-40B4-BE49-F238E27FC236}">
                <a16:creationId xmlns:a16="http://schemas.microsoft.com/office/drawing/2014/main" id="{E585478A-0676-5369-4CC9-B53909C9F712}"/>
              </a:ext>
            </a:extLst>
          </p:cNvPr>
          <p:cNvSpPr txBox="1"/>
          <p:nvPr/>
        </p:nvSpPr>
        <p:spPr>
          <a:xfrm>
            <a:off x="690880" y="6261053"/>
            <a:ext cx="5288168" cy="276999"/>
          </a:xfrm>
          <a:prstGeom prst="rect">
            <a:avLst/>
          </a:prstGeom>
          <a:noFill/>
        </p:spPr>
        <p:txBody>
          <a:bodyPr wrap="square">
            <a:spAutoFit/>
          </a:bodyPr>
          <a:lstStyle/>
          <a:p>
            <a:r>
              <a:rPr lang="en-GB" sz="1200" b="0" i="0">
                <a:effectLst/>
              </a:rPr>
              <a:t>Azote for Stockholm Resilience Centre, Stockholm University CC BY-ND 3.0</a:t>
            </a:r>
            <a:endParaRPr lang="en-GB" sz="1200"/>
          </a:p>
        </p:txBody>
      </p:sp>
      <p:sp>
        <p:nvSpPr>
          <p:cNvPr id="7" name="Content Placeholder 2">
            <a:extLst>
              <a:ext uri="{FF2B5EF4-FFF2-40B4-BE49-F238E27FC236}">
                <a16:creationId xmlns:a16="http://schemas.microsoft.com/office/drawing/2014/main" id="{2F7BDD06-3FDB-43A5-B25E-8CCEA6B30CE7}"/>
              </a:ext>
            </a:extLst>
          </p:cNvPr>
          <p:cNvSpPr>
            <a:spLocks noGrp="1"/>
          </p:cNvSpPr>
          <p:nvPr>
            <p:ph idx="1"/>
          </p:nvPr>
        </p:nvSpPr>
        <p:spPr>
          <a:xfrm>
            <a:off x="6224658" y="2043799"/>
            <a:ext cx="5276462" cy="4414309"/>
          </a:xfrm>
        </p:spPr>
        <p:txBody>
          <a:bodyPr vert="horz" lIns="91440" tIns="45720" rIns="91440" bIns="45720" rtlCol="0" anchor="t">
            <a:normAutofit fontScale="92500" lnSpcReduction="20000"/>
          </a:bodyPr>
          <a:lstStyle/>
          <a:p>
            <a:pPr>
              <a:lnSpc>
                <a:spcPct val="110000"/>
              </a:lnSpc>
            </a:pPr>
            <a:r>
              <a:rPr lang="en-GB" sz="2000" noProof="0">
                <a:effectLst/>
                <a:ea typeface="Calibri"/>
                <a:cs typeface="Times New Roman"/>
              </a:rPr>
              <a:t>Even though the environment is what is most commonly </a:t>
            </a:r>
            <a:r>
              <a:rPr lang="en-GB" sz="2000" noProof="0">
                <a:ea typeface="Calibri"/>
                <a:cs typeface="Times New Roman"/>
              </a:rPr>
              <a:t>thought of, </a:t>
            </a:r>
            <a:r>
              <a:rPr lang="en-GB" sz="2000" noProof="0">
                <a:effectLst/>
                <a:ea typeface="Calibri"/>
                <a:cs typeface="Times New Roman"/>
              </a:rPr>
              <a:t>only four of the UN’s Sustainable Development Goals (SDGs) are about our natural environment. </a:t>
            </a:r>
          </a:p>
          <a:p>
            <a:pPr>
              <a:lnSpc>
                <a:spcPct val="110000"/>
              </a:lnSpc>
            </a:pPr>
            <a:r>
              <a:rPr lang="en-GB" sz="2000" noProof="0">
                <a:effectLst/>
                <a:ea typeface="Calibri" panose="020F0502020204030204" pitchFamily="34" charset="0"/>
                <a:cs typeface="Times New Roman" panose="02020603050405020304" pitchFamily="18" charset="0"/>
              </a:rPr>
              <a:t>These are: SDG 6, SDG 13, SDG 14 and SDG 15. </a:t>
            </a:r>
          </a:p>
          <a:p>
            <a:pPr>
              <a:lnSpc>
                <a:spcPct val="110000"/>
              </a:lnSpc>
              <a:spcAft>
                <a:spcPts val="800"/>
              </a:spcAft>
            </a:pPr>
            <a:r>
              <a:rPr lang="en-GB" sz="2000" noProof="0">
                <a:effectLst/>
                <a:ea typeface="Calibri" panose="020F0502020204030204" pitchFamily="34" charset="0"/>
                <a:cs typeface="Times New Roman" panose="02020603050405020304" pitchFamily="18" charset="0"/>
              </a:rPr>
              <a:t>These form the bottom layer of the </a:t>
            </a:r>
            <a:r>
              <a:rPr lang="en-GB" sz="2000" noProof="0">
                <a:solidFill>
                  <a:srgbClr val="C00000"/>
                </a:solidFill>
                <a:effectLst/>
                <a:ea typeface="Calibri" panose="020F0502020204030204" pitchFamily="34" charset="0"/>
                <a:cs typeface="Times New Roman" panose="02020603050405020304" pitchFamily="18" charset="0"/>
              </a:rPr>
              <a:t>tiered structure</a:t>
            </a:r>
            <a:r>
              <a:rPr lang="en-GB" sz="2000" noProof="0">
                <a:effectLst/>
                <a:ea typeface="Calibri" panose="020F0502020204030204" pitchFamily="34" charset="0"/>
                <a:cs typeface="Times New Roman" panose="02020603050405020304" pitchFamily="18" charset="0"/>
              </a:rPr>
              <a:t>.</a:t>
            </a:r>
          </a:p>
          <a:p>
            <a:pPr>
              <a:lnSpc>
                <a:spcPct val="110000"/>
              </a:lnSpc>
              <a:spcAft>
                <a:spcPts val="800"/>
              </a:spcAft>
            </a:pPr>
            <a:r>
              <a:rPr lang="en-GB" sz="2000" noProof="0">
                <a:effectLst/>
                <a:ea typeface="Calibri" panose="020F0502020204030204" pitchFamily="34" charset="0"/>
                <a:cs typeface="Times New Roman" panose="02020603050405020304" pitchFamily="18" charset="0"/>
              </a:rPr>
              <a:t>Developed by the </a:t>
            </a:r>
            <a:r>
              <a:rPr lang="en-GB" sz="2000" noProof="0">
                <a:effectLst/>
                <a:ea typeface="Calibri" panose="020F0502020204030204" pitchFamily="34" charset="0"/>
                <a:cs typeface="Times New Roman" panose="02020603050405020304" pitchFamily="18" charset="0"/>
                <a:hlinkClick r:id="rId6"/>
              </a:rPr>
              <a:t>Stockholm Resilience Centre</a:t>
            </a:r>
            <a:r>
              <a:rPr lang="en-GB" sz="2000" noProof="0">
                <a:effectLst/>
                <a:ea typeface="Calibri" panose="020F0502020204030204" pitchFamily="34" charset="0"/>
                <a:cs typeface="Times New Roman" panose="02020603050405020304" pitchFamily="18" charset="0"/>
              </a:rPr>
              <a:t>, this helpfully illustrates that human economic and social activity are only possible because of the Earth’s natural systems. </a:t>
            </a:r>
          </a:p>
          <a:p>
            <a:pPr>
              <a:lnSpc>
                <a:spcPct val="110000"/>
              </a:lnSpc>
              <a:spcAft>
                <a:spcPts val="800"/>
              </a:spcAft>
            </a:pPr>
            <a:r>
              <a:rPr lang="en-GB" sz="2000" noProof="0">
                <a:ea typeface="Calibri"/>
                <a:cs typeface="Times New Roman"/>
              </a:rPr>
              <a:t>Your research </a:t>
            </a:r>
            <a:r>
              <a:rPr lang="en-GB" sz="2000">
                <a:ea typeface="Calibri"/>
                <a:cs typeface="Times New Roman"/>
              </a:rPr>
              <a:t>will </a:t>
            </a:r>
            <a:r>
              <a:rPr lang="en-GB" sz="2000">
                <a:solidFill>
                  <a:srgbClr val="C00000"/>
                </a:solidFill>
                <a:ea typeface="Calibri"/>
                <a:cs typeface="Times New Roman"/>
              </a:rPr>
              <a:t>contribute</a:t>
            </a:r>
            <a:r>
              <a:rPr lang="en-GB" sz="2000" noProof="0">
                <a:solidFill>
                  <a:srgbClr val="C00000"/>
                </a:solidFill>
                <a:ea typeface="Calibri"/>
                <a:cs typeface="Times New Roman"/>
              </a:rPr>
              <a:t> to the achievement</a:t>
            </a:r>
            <a:r>
              <a:rPr lang="en-GB" sz="2000" noProof="0">
                <a:ea typeface="Calibri"/>
                <a:cs typeface="Times New Roman"/>
              </a:rPr>
              <a:t> of the SDGs.</a:t>
            </a:r>
            <a:endParaRPr lang="en-GB" sz="2400" b="0" i="0" noProof="0">
              <a:effectLst/>
              <a:ea typeface="Calibri"/>
              <a:cs typeface="Times New Roman"/>
            </a:endParaRPr>
          </a:p>
          <a:p>
            <a:pPr marL="0" indent="0">
              <a:lnSpc>
                <a:spcPct val="110000"/>
              </a:lnSpc>
              <a:buNone/>
            </a:pPr>
            <a:endParaRPr lang="en-GB" sz="2400" b="0" i="0" noProof="0">
              <a:solidFill>
                <a:srgbClr val="1D1D1D"/>
              </a:solidFill>
              <a:effectLst/>
            </a:endParaRPr>
          </a:p>
        </p:txBody>
      </p:sp>
      <p:sp>
        <p:nvSpPr>
          <p:cNvPr id="4" name="Slide Number Placeholder 3">
            <a:extLst>
              <a:ext uri="{FF2B5EF4-FFF2-40B4-BE49-F238E27FC236}">
                <a16:creationId xmlns:a16="http://schemas.microsoft.com/office/drawing/2014/main" id="{62E4F9CA-7C0F-4E1A-B898-C080A2FFB3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8E55D-8E2A-4AFE-A61C-B5DBBB7761E7}" type="slidenum">
              <a:rPr kumimoji="0" lang="en-GB" sz="1800" b="0" i="0" u="none" strike="noStrike" kern="1200" cap="none" spc="0" normalizeH="0" baseline="0" noProof="0" smtClean="0">
                <a:ln>
                  <a:noFill/>
                </a:ln>
                <a:solidFill>
                  <a:srgbClr val="41404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800" b="0" i="0" u="none" strike="noStrike" kern="1200" cap="none" spc="0" normalizeH="0" baseline="0" noProof="0">
              <a:ln>
                <a:noFill/>
              </a:ln>
              <a:solidFill>
                <a:srgbClr val="414042"/>
              </a:solidFill>
              <a:effectLst/>
              <a:uLnTx/>
              <a:uFillTx/>
              <a:latin typeface="Calibri" panose="020F0502020204030204"/>
              <a:ea typeface="+mn-ea"/>
              <a:cs typeface="+mn-cs"/>
            </a:endParaRPr>
          </a:p>
        </p:txBody>
      </p:sp>
      <p:pic>
        <p:nvPicPr>
          <p:cNvPr id="9" name="Audio 8">
            <a:hlinkClick r:id="" action="ppaction://media"/>
            <a:extLst>
              <a:ext uri="{FF2B5EF4-FFF2-40B4-BE49-F238E27FC236}">
                <a16:creationId xmlns:a16="http://schemas.microsoft.com/office/drawing/2014/main" id="{8C6E0A7F-3183-45A5-83C0-7B9DF919D8F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90180092"/>
      </p:ext>
    </p:extLst>
  </p:cSld>
  <p:clrMapOvr>
    <a:masterClrMapping/>
  </p:clrMapOvr>
  <mc:AlternateContent xmlns:mc="http://schemas.openxmlformats.org/markup-compatibility/2006" xmlns:p14="http://schemas.microsoft.com/office/powerpoint/2010/main">
    <mc:Choice Requires="p14">
      <p:transition spd="slow" p14:dur="2000" advTm="76101"/>
    </mc:Choice>
    <mc:Fallback xmlns="">
      <p:transition spd="slow" advTm="76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B28E1-1F05-9187-CE06-F01F5A557D5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F7A1D32-C40D-47A4-9CDF-EB0B86257A36}"/>
              </a:ext>
            </a:extLst>
          </p:cNvPr>
          <p:cNvSpPr>
            <a:spLocks noGrp="1"/>
          </p:cNvSpPr>
          <p:nvPr>
            <p:ph type="title"/>
          </p:nvPr>
        </p:nvSpPr>
        <p:spPr/>
        <p:txBody>
          <a:bodyPr/>
          <a:lstStyle/>
          <a:p>
            <a:r>
              <a:rPr lang="en-GB" noProof="0"/>
              <a:t>Attending a conference (2) - prompts</a:t>
            </a:r>
          </a:p>
        </p:txBody>
      </p:sp>
      <p:sp>
        <p:nvSpPr>
          <p:cNvPr id="5" name="Content Placeholder 4">
            <a:extLst>
              <a:ext uri="{FF2B5EF4-FFF2-40B4-BE49-F238E27FC236}">
                <a16:creationId xmlns:a16="http://schemas.microsoft.com/office/drawing/2014/main" id="{3EBEDC5E-4F03-42CC-F3A4-B0EFDE0C7651}"/>
              </a:ext>
            </a:extLst>
          </p:cNvPr>
          <p:cNvSpPr>
            <a:spLocks noGrp="1"/>
          </p:cNvSpPr>
          <p:nvPr>
            <p:ph sz="half" idx="2"/>
          </p:nvPr>
        </p:nvSpPr>
        <p:spPr>
          <a:xfrm>
            <a:off x="746478" y="1996966"/>
            <a:ext cx="10162314" cy="4192697"/>
          </a:xfrm>
        </p:spPr>
        <p:txBody>
          <a:bodyPr>
            <a:normAutofit fontScale="85000" lnSpcReduction="10000"/>
          </a:bodyPr>
          <a:lstStyle/>
          <a:p>
            <a:pPr marL="0" indent="0">
              <a:lnSpc>
                <a:spcPct val="120000"/>
              </a:lnSpc>
              <a:buNone/>
            </a:pPr>
            <a:r>
              <a:rPr lang="en-GB" sz="2400"/>
              <a:t>Each option has different benefits and challenges for individuals</a:t>
            </a:r>
          </a:p>
          <a:p>
            <a:pPr>
              <a:lnSpc>
                <a:spcPct val="120000"/>
              </a:lnSpc>
            </a:pPr>
            <a:r>
              <a:rPr lang="en-GB" sz="2400" noProof="0"/>
              <a:t>Travel.</a:t>
            </a:r>
          </a:p>
          <a:p>
            <a:pPr>
              <a:lnSpc>
                <a:spcPct val="120000"/>
              </a:lnSpc>
            </a:pPr>
            <a:r>
              <a:rPr lang="en-GB" sz="2400" noProof="0"/>
              <a:t>Level of engagement.</a:t>
            </a:r>
          </a:p>
          <a:p>
            <a:pPr>
              <a:lnSpc>
                <a:spcPct val="120000"/>
              </a:lnSpc>
            </a:pPr>
            <a:r>
              <a:rPr lang="en-GB" sz="2400" noProof="0"/>
              <a:t>Inclusion.</a:t>
            </a:r>
          </a:p>
          <a:p>
            <a:pPr>
              <a:lnSpc>
                <a:spcPct val="120000"/>
              </a:lnSpc>
            </a:pPr>
            <a:r>
              <a:rPr lang="en-GB" sz="2400" noProof="0"/>
              <a:t>Networking and collaboration.</a:t>
            </a:r>
          </a:p>
          <a:p>
            <a:pPr>
              <a:lnSpc>
                <a:spcPct val="120000"/>
              </a:lnSpc>
            </a:pPr>
            <a:r>
              <a:rPr lang="en-GB" sz="2400" noProof="0"/>
              <a:t>Cost of attendance.</a:t>
            </a:r>
          </a:p>
          <a:p>
            <a:pPr>
              <a:lnSpc>
                <a:spcPct val="120000"/>
              </a:lnSpc>
            </a:pPr>
            <a:r>
              <a:rPr lang="en-GB" sz="2400" noProof="0"/>
              <a:t>Interaction with vendors.</a:t>
            </a:r>
          </a:p>
          <a:p>
            <a:pPr>
              <a:lnSpc>
                <a:spcPct val="120000"/>
              </a:lnSpc>
            </a:pPr>
            <a:endParaRPr lang="en-GB" sz="2400"/>
          </a:p>
          <a:p>
            <a:pPr>
              <a:lnSpc>
                <a:spcPct val="120000"/>
              </a:lnSpc>
            </a:pPr>
            <a:r>
              <a:rPr lang="en-GB" sz="2400"/>
              <a:t>Lancaster University Travel Decision Tree. </a:t>
            </a:r>
            <a:r>
              <a:rPr lang="en-GB" sz="2400">
                <a:hlinkClick r:id="rId3"/>
              </a:rPr>
              <a:t>Services - Sustainable Business Travel | Staff Intranet</a:t>
            </a:r>
            <a:endParaRPr lang="en-GB" sz="2400"/>
          </a:p>
        </p:txBody>
      </p:sp>
      <p:sp>
        <p:nvSpPr>
          <p:cNvPr id="3" name="Slide Number Placeholder 2">
            <a:extLst>
              <a:ext uri="{FF2B5EF4-FFF2-40B4-BE49-F238E27FC236}">
                <a16:creationId xmlns:a16="http://schemas.microsoft.com/office/drawing/2014/main" id="{395BDEEE-134F-4FB7-1CE8-F0E8322ED4B8}"/>
              </a:ext>
            </a:extLst>
          </p:cNvPr>
          <p:cNvSpPr>
            <a:spLocks noGrp="1"/>
          </p:cNvSpPr>
          <p:nvPr>
            <p:ph type="sldNum" sz="quarter" idx="10"/>
          </p:nvPr>
        </p:nvSpPr>
        <p:spPr/>
        <p:txBody>
          <a:bodyPr/>
          <a:lstStyle/>
          <a:p>
            <a:fld id="{6998E55D-8E2A-4AFE-A61C-B5DBBB7761E7}" type="slidenum">
              <a:rPr lang="en-GB" noProof="0" smtClean="0"/>
              <a:pPr/>
              <a:t>80</a:t>
            </a:fld>
            <a:endParaRPr lang="en-GB" noProof="0"/>
          </a:p>
        </p:txBody>
      </p:sp>
    </p:spTree>
    <p:extLst>
      <p:ext uri="{BB962C8B-B14F-4D97-AF65-F5344CB8AC3E}">
        <p14:creationId xmlns:p14="http://schemas.microsoft.com/office/powerpoint/2010/main" val="5109945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8F11B-A0D5-F2B8-3AD4-C5591D1003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B6F3F6-F4C0-3B38-BF82-7C86440522AE}"/>
              </a:ext>
            </a:extLst>
          </p:cNvPr>
          <p:cNvSpPr txBox="1"/>
          <p:nvPr/>
        </p:nvSpPr>
        <p:spPr>
          <a:xfrm rot="16200000">
            <a:off x="-2825152" y="3226288"/>
            <a:ext cx="6436897" cy="369332"/>
          </a:xfrm>
          <a:prstGeom prst="rect">
            <a:avLst/>
          </a:prstGeom>
          <a:noFill/>
        </p:spPr>
        <p:txBody>
          <a:bodyPr wrap="square">
            <a:spAutoFit/>
          </a:bodyPr>
          <a:lstStyle/>
          <a:p>
            <a:r>
              <a:rPr lang="en-GB">
                <a:solidFill>
                  <a:schemeClr val="bg2">
                    <a:lumMod val="50000"/>
                  </a:schemeClr>
                </a:solidFill>
                <a:cs typeface="Calibri"/>
              </a:rPr>
              <a:t>Sharing Research</a:t>
            </a:r>
          </a:p>
        </p:txBody>
      </p:sp>
      <p:cxnSp>
        <p:nvCxnSpPr>
          <p:cNvPr id="6" name="Straight Connector 5">
            <a:extLst>
              <a:ext uri="{FF2B5EF4-FFF2-40B4-BE49-F238E27FC236}">
                <a16:creationId xmlns:a16="http://schemas.microsoft.com/office/drawing/2014/main" id="{6A6B013E-2B9A-6BB6-A1DE-7737AB5DF932}"/>
              </a:ext>
              <a:ext uri="{C183D7F6-B498-43B3-948B-1728B52AA6E4}">
                <adec:decorative xmlns:adec="http://schemas.microsoft.com/office/drawing/2017/decorative" val="1"/>
              </a:ext>
            </a:extLst>
          </p:cNvPr>
          <p:cNvCxnSpPr>
            <a:cxnSpLocks/>
          </p:cNvCxnSpPr>
          <p:nvPr/>
        </p:nvCxnSpPr>
        <p:spPr>
          <a:xfrm>
            <a:off x="577963" y="192505"/>
            <a:ext cx="0" cy="6472990"/>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6B3F7A25-37BE-104D-2FE6-5DADE51DB220}"/>
              </a:ext>
            </a:extLst>
          </p:cNvPr>
          <p:cNvSpPr>
            <a:spLocks noGrp="1"/>
          </p:cNvSpPr>
          <p:nvPr>
            <p:ph type="title"/>
          </p:nvPr>
        </p:nvSpPr>
        <p:spPr/>
        <p:txBody>
          <a:bodyPr/>
          <a:lstStyle/>
          <a:p>
            <a:r>
              <a:rPr lang="en-GB" noProof="0"/>
              <a:t>Running a conference (1)</a:t>
            </a:r>
          </a:p>
        </p:txBody>
      </p:sp>
      <p:sp>
        <p:nvSpPr>
          <p:cNvPr id="5" name="Content Placeholder 4">
            <a:extLst>
              <a:ext uri="{FF2B5EF4-FFF2-40B4-BE49-F238E27FC236}">
                <a16:creationId xmlns:a16="http://schemas.microsoft.com/office/drawing/2014/main" id="{F8714D5A-346E-7811-7FE3-BA87B9C9DDEE}"/>
              </a:ext>
            </a:extLst>
          </p:cNvPr>
          <p:cNvSpPr>
            <a:spLocks noGrp="1"/>
          </p:cNvSpPr>
          <p:nvPr>
            <p:ph idx="1"/>
          </p:nvPr>
        </p:nvSpPr>
        <p:spPr>
          <a:xfrm>
            <a:off x="883981" y="2313991"/>
            <a:ext cx="9808029" cy="3862971"/>
          </a:xfrm>
        </p:spPr>
        <p:txBody>
          <a:bodyPr>
            <a:normAutofit/>
          </a:bodyPr>
          <a:lstStyle/>
          <a:p>
            <a:pPr marL="0" indent="0">
              <a:lnSpc>
                <a:spcPct val="100000"/>
              </a:lnSpc>
              <a:buNone/>
            </a:pPr>
            <a:r>
              <a:rPr lang="en-GB" sz="2800" noProof="0"/>
              <a:t>You are part of a team planning a conference, which you aim to be both inclusive and sustainable. </a:t>
            </a:r>
          </a:p>
          <a:p>
            <a:pPr marL="0" indent="0">
              <a:lnSpc>
                <a:spcPct val="100000"/>
              </a:lnSpc>
              <a:buNone/>
            </a:pPr>
            <a:endParaRPr lang="en-GB" sz="2800" noProof="0"/>
          </a:p>
          <a:p>
            <a:pPr lvl="1">
              <a:lnSpc>
                <a:spcPct val="100000"/>
              </a:lnSpc>
            </a:pPr>
            <a:r>
              <a:rPr lang="en-GB" sz="2800" noProof="0"/>
              <a:t>What factors will use consider in your planning? </a:t>
            </a:r>
          </a:p>
          <a:p>
            <a:pPr lvl="1">
              <a:lnSpc>
                <a:spcPct val="100000"/>
              </a:lnSpc>
            </a:pPr>
            <a:endParaRPr lang="en-GB" sz="2800" noProof="0"/>
          </a:p>
          <a:p>
            <a:pPr lvl="1">
              <a:lnSpc>
                <a:spcPct val="100000"/>
              </a:lnSpc>
            </a:pPr>
            <a:r>
              <a:rPr lang="en-GB" sz="2800" noProof="0"/>
              <a:t>How could you promote sustainability at the conference?</a:t>
            </a:r>
          </a:p>
        </p:txBody>
      </p:sp>
      <p:sp>
        <p:nvSpPr>
          <p:cNvPr id="3" name="Slide Number Placeholder 2">
            <a:extLst>
              <a:ext uri="{FF2B5EF4-FFF2-40B4-BE49-F238E27FC236}">
                <a16:creationId xmlns:a16="http://schemas.microsoft.com/office/drawing/2014/main" id="{AA97228D-EAF1-3962-FEEE-6A0E7BEE4AF4}"/>
              </a:ext>
            </a:extLst>
          </p:cNvPr>
          <p:cNvSpPr>
            <a:spLocks noGrp="1"/>
          </p:cNvSpPr>
          <p:nvPr>
            <p:ph type="sldNum" sz="quarter" idx="4"/>
          </p:nvPr>
        </p:nvSpPr>
        <p:spPr/>
        <p:txBody>
          <a:bodyPr/>
          <a:lstStyle/>
          <a:p>
            <a:fld id="{6998E55D-8E2A-4AFE-A61C-B5DBBB7761E7}" type="slidenum">
              <a:rPr lang="en-GB" noProof="0" smtClean="0"/>
              <a:pPr/>
              <a:t>81</a:t>
            </a:fld>
            <a:endParaRPr lang="en-GB" noProof="0"/>
          </a:p>
        </p:txBody>
      </p:sp>
    </p:spTree>
    <p:extLst>
      <p:ext uri="{BB962C8B-B14F-4D97-AF65-F5344CB8AC3E}">
        <p14:creationId xmlns:p14="http://schemas.microsoft.com/office/powerpoint/2010/main" val="2280416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5B7B4-5C5C-2E25-7186-CEEB9F7A61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611BB2-FE25-4BF9-1B28-226C092926DF}"/>
              </a:ext>
            </a:extLst>
          </p:cNvPr>
          <p:cNvSpPr>
            <a:spLocks noGrp="1"/>
          </p:cNvSpPr>
          <p:nvPr>
            <p:ph type="title"/>
          </p:nvPr>
        </p:nvSpPr>
        <p:spPr/>
        <p:txBody>
          <a:bodyPr/>
          <a:lstStyle/>
          <a:p>
            <a:r>
              <a:rPr lang="en-GB" noProof="0"/>
              <a:t>Running a conference (2) - prompts</a:t>
            </a:r>
          </a:p>
        </p:txBody>
      </p:sp>
      <p:sp>
        <p:nvSpPr>
          <p:cNvPr id="5" name="Content Placeholder 4">
            <a:extLst>
              <a:ext uri="{FF2B5EF4-FFF2-40B4-BE49-F238E27FC236}">
                <a16:creationId xmlns:a16="http://schemas.microsoft.com/office/drawing/2014/main" id="{F2E910A3-4BDA-4BDF-89B9-62ACD898FE61}"/>
              </a:ext>
            </a:extLst>
          </p:cNvPr>
          <p:cNvSpPr>
            <a:spLocks noGrp="1"/>
          </p:cNvSpPr>
          <p:nvPr>
            <p:ph idx="1"/>
          </p:nvPr>
        </p:nvSpPr>
        <p:spPr>
          <a:xfrm>
            <a:off x="783773" y="1944415"/>
            <a:ext cx="10367703" cy="4619348"/>
          </a:xfrm>
        </p:spPr>
        <p:txBody>
          <a:bodyPr>
            <a:normAutofit fontScale="77500" lnSpcReduction="20000"/>
          </a:bodyPr>
          <a:lstStyle/>
          <a:p>
            <a:pPr>
              <a:lnSpc>
                <a:spcPct val="120000"/>
              </a:lnSpc>
            </a:pPr>
            <a:r>
              <a:rPr lang="en-GB" noProof="0"/>
              <a:t>Attendance mode: Conference attendance may be online, in person or hybrid.</a:t>
            </a:r>
          </a:p>
          <a:p>
            <a:pPr>
              <a:lnSpc>
                <a:spcPct val="120000"/>
              </a:lnSpc>
            </a:pPr>
            <a:r>
              <a:rPr lang="en-GB"/>
              <a:t>Lancaster University Travel Decision Tree.</a:t>
            </a:r>
            <a:r>
              <a:rPr lang="en-GB" noProof="0"/>
              <a:t> </a:t>
            </a:r>
            <a:r>
              <a:rPr lang="en-GB">
                <a:hlinkClick r:id="rId3"/>
              </a:rPr>
              <a:t>Services - Sustainable Business Travel | Staff Intranet</a:t>
            </a:r>
            <a:endParaRPr lang="en-GB" noProof="0"/>
          </a:p>
          <a:p>
            <a:pPr>
              <a:lnSpc>
                <a:spcPct val="120000"/>
              </a:lnSpc>
            </a:pPr>
            <a:r>
              <a:rPr lang="en-GB" noProof="0"/>
              <a:t>For online/hybrid mode look for good practice guidance.</a:t>
            </a:r>
          </a:p>
          <a:p>
            <a:pPr>
              <a:lnSpc>
                <a:spcPct val="120000"/>
              </a:lnSpc>
            </a:pPr>
            <a:r>
              <a:rPr lang="en-GB" noProof="0"/>
              <a:t>Travel guidance for attendees.</a:t>
            </a:r>
          </a:p>
          <a:p>
            <a:pPr>
              <a:lnSpc>
                <a:spcPct val="120000"/>
              </a:lnSpc>
            </a:pPr>
            <a:r>
              <a:rPr lang="en-GB" noProof="0"/>
              <a:t>Food choices or bring your own.</a:t>
            </a:r>
          </a:p>
          <a:p>
            <a:pPr>
              <a:lnSpc>
                <a:spcPct val="120000"/>
              </a:lnSpc>
            </a:pPr>
            <a:r>
              <a:rPr lang="en-GB" noProof="0"/>
              <a:t>Bring your own device to minimise printing, but print for those who request at registration.</a:t>
            </a:r>
          </a:p>
          <a:p>
            <a:pPr>
              <a:lnSpc>
                <a:spcPct val="120000"/>
              </a:lnSpc>
            </a:pPr>
            <a:r>
              <a:rPr lang="en-GB" noProof="0"/>
              <a:t>Joined up approaches. Run back-to-back with another event.</a:t>
            </a:r>
          </a:p>
          <a:p>
            <a:pPr>
              <a:lnSpc>
                <a:spcPct val="120000"/>
              </a:lnSpc>
            </a:pPr>
            <a:r>
              <a:rPr lang="en-GB" noProof="0"/>
              <a:t>Support networking with local institutions.</a:t>
            </a:r>
          </a:p>
          <a:p>
            <a:pPr>
              <a:lnSpc>
                <a:spcPct val="120000"/>
              </a:lnSpc>
            </a:pPr>
            <a:r>
              <a:rPr lang="en-GB" noProof="0"/>
              <a:t>Provide hot desking space.</a:t>
            </a:r>
          </a:p>
          <a:p>
            <a:pPr>
              <a:lnSpc>
                <a:spcPct val="120000"/>
              </a:lnSpc>
            </a:pPr>
            <a:r>
              <a:rPr lang="en-GB" noProof="0"/>
              <a:t>What have previous attendees' experiences been?</a:t>
            </a:r>
          </a:p>
        </p:txBody>
      </p:sp>
      <p:sp>
        <p:nvSpPr>
          <p:cNvPr id="3" name="Slide Number Placeholder 2">
            <a:extLst>
              <a:ext uri="{FF2B5EF4-FFF2-40B4-BE49-F238E27FC236}">
                <a16:creationId xmlns:a16="http://schemas.microsoft.com/office/drawing/2014/main" id="{73984F44-AEE1-2DC4-F351-1CFB48D21DD5}"/>
              </a:ext>
            </a:extLst>
          </p:cNvPr>
          <p:cNvSpPr>
            <a:spLocks noGrp="1"/>
          </p:cNvSpPr>
          <p:nvPr>
            <p:ph type="sldNum" sz="quarter" idx="4"/>
          </p:nvPr>
        </p:nvSpPr>
        <p:spPr/>
        <p:txBody>
          <a:bodyPr/>
          <a:lstStyle/>
          <a:p>
            <a:fld id="{6998E55D-8E2A-4AFE-A61C-B5DBBB7761E7}" type="slidenum">
              <a:rPr lang="en-GB" noProof="0" smtClean="0"/>
              <a:pPr/>
              <a:t>82</a:t>
            </a:fld>
            <a:endParaRPr lang="en-GB" noProof="0"/>
          </a:p>
        </p:txBody>
      </p:sp>
    </p:spTree>
    <p:extLst>
      <p:ext uri="{BB962C8B-B14F-4D97-AF65-F5344CB8AC3E}">
        <p14:creationId xmlns:p14="http://schemas.microsoft.com/office/powerpoint/2010/main" val="7829777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31883-5B85-F02E-D582-023208FE6457}"/>
              </a:ext>
            </a:extLst>
          </p:cNvPr>
          <p:cNvSpPr>
            <a:spLocks noGrp="1"/>
          </p:cNvSpPr>
          <p:nvPr>
            <p:ph type="ctrTitle"/>
          </p:nvPr>
        </p:nvSpPr>
        <p:spPr/>
        <p:txBody>
          <a:bodyPr/>
          <a:lstStyle/>
          <a:p>
            <a:r>
              <a:rPr lang="en-GB" noProof="0"/>
              <a:t>Other activities</a:t>
            </a:r>
          </a:p>
        </p:txBody>
      </p:sp>
      <p:sp>
        <p:nvSpPr>
          <p:cNvPr id="3" name="Subtitle 2">
            <a:extLst>
              <a:ext uri="{FF2B5EF4-FFF2-40B4-BE49-F238E27FC236}">
                <a16:creationId xmlns:a16="http://schemas.microsoft.com/office/drawing/2014/main" id="{1F59F7FD-7846-8201-6274-04B15F8AAE21}"/>
              </a:ext>
            </a:extLst>
          </p:cNvPr>
          <p:cNvSpPr>
            <a:spLocks noGrp="1"/>
          </p:cNvSpPr>
          <p:nvPr>
            <p:ph type="subTitle" idx="1"/>
          </p:nvPr>
        </p:nvSpPr>
        <p:spPr/>
        <p:txBody>
          <a:bodyPr/>
          <a:lstStyle/>
          <a:p>
            <a:r>
              <a:rPr lang="en-GB" noProof="0"/>
              <a:t>These activities can be used to further your exploration of sustainable practice.</a:t>
            </a:r>
          </a:p>
        </p:txBody>
      </p:sp>
      <p:sp>
        <p:nvSpPr>
          <p:cNvPr id="4" name="Slide Number Placeholder 3">
            <a:extLst>
              <a:ext uri="{FF2B5EF4-FFF2-40B4-BE49-F238E27FC236}">
                <a16:creationId xmlns:a16="http://schemas.microsoft.com/office/drawing/2014/main" id="{7867C48E-2789-7A6F-96E8-66A3ACE41C93}"/>
              </a:ext>
            </a:extLst>
          </p:cNvPr>
          <p:cNvSpPr>
            <a:spLocks noGrp="1"/>
          </p:cNvSpPr>
          <p:nvPr>
            <p:ph type="sldNum" sz="quarter" idx="4"/>
          </p:nvPr>
        </p:nvSpPr>
        <p:spPr/>
        <p:txBody>
          <a:bodyPr/>
          <a:lstStyle/>
          <a:p>
            <a:fld id="{6998E55D-8E2A-4AFE-A61C-B5DBBB7761E7}" type="slidenum">
              <a:rPr lang="en-GB" noProof="0" smtClean="0"/>
              <a:pPr/>
              <a:t>83</a:t>
            </a:fld>
            <a:endParaRPr lang="en-GB" noProof="0"/>
          </a:p>
        </p:txBody>
      </p:sp>
      <p:pic>
        <p:nvPicPr>
          <p:cNvPr id="6" name="Picture 5">
            <a:extLst>
              <a:ext uri="{FF2B5EF4-FFF2-40B4-BE49-F238E27FC236}">
                <a16:creationId xmlns:a16="http://schemas.microsoft.com/office/drawing/2014/main" id="{9CAE0966-0EB8-8EDD-35CF-54EE656FAFF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5" y="543606"/>
            <a:ext cx="796925" cy="831917"/>
          </a:xfrm>
          <a:prstGeom prst="rect">
            <a:avLst/>
          </a:prstGeom>
        </p:spPr>
      </p:pic>
    </p:spTree>
    <p:extLst>
      <p:ext uri="{BB962C8B-B14F-4D97-AF65-F5344CB8AC3E}">
        <p14:creationId xmlns:p14="http://schemas.microsoft.com/office/powerpoint/2010/main" val="10888594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96A5-4266-C176-B400-71ED3CE4302C}"/>
              </a:ext>
            </a:extLst>
          </p:cNvPr>
          <p:cNvSpPr>
            <a:spLocks noGrp="1"/>
          </p:cNvSpPr>
          <p:nvPr>
            <p:ph type="title"/>
          </p:nvPr>
        </p:nvSpPr>
        <p:spPr/>
        <p:txBody>
          <a:bodyPr/>
          <a:lstStyle/>
          <a:p>
            <a:r>
              <a:rPr lang="en-GB" noProof="0"/>
              <a:t>Travel Itinerary</a:t>
            </a:r>
          </a:p>
        </p:txBody>
      </p:sp>
      <p:sp>
        <p:nvSpPr>
          <p:cNvPr id="3" name="Content Placeholder 2">
            <a:extLst>
              <a:ext uri="{FF2B5EF4-FFF2-40B4-BE49-F238E27FC236}">
                <a16:creationId xmlns:a16="http://schemas.microsoft.com/office/drawing/2014/main" id="{05AF3212-3D2B-4221-8599-CD34D32935CD}"/>
              </a:ext>
            </a:extLst>
          </p:cNvPr>
          <p:cNvSpPr>
            <a:spLocks noGrp="1"/>
          </p:cNvSpPr>
          <p:nvPr>
            <p:ph idx="1"/>
          </p:nvPr>
        </p:nvSpPr>
        <p:spPr/>
        <p:txBody>
          <a:bodyPr/>
          <a:lstStyle/>
          <a:p>
            <a:r>
              <a:rPr lang="en-GB" noProof="0"/>
              <a:t>Choose a destination.</a:t>
            </a:r>
          </a:p>
          <a:p>
            <a:r>
              <a:rPr lang="en-GB" noProof="0"/>
              <a:t>Review the Lancaster University travel decision tree. Sustainable Business Travel guidance can be found </a:t>
            </a:r>
            <a:r>
              <a:rPr lang="en-GB" i="1" noProof="0"/>
              <a:t>via</a:t>
            </a:r>
            <a:r>
              <a:rPr lang="en-GB" noProof="0"/>
              <a:t> this link: </a:t>
            </a:r>
            <a:r>
              <a:rPr lang="en-GB" noProof="0">
                <a:hlinkClick r:id="rId3"/>
              </a:rPr>
              <a:t>Services | Staff Intranet</a:t>
            </a:r>
            <a:endParaRPr lang="en-GB" noProof="0"/>
          </a:p>
          <a:p>
            <a:r>
              <a:rPr lang="en-GB" noProof="0"/>
              <a:t>Explore ways to travel there using low carbon methods.</a:t>
            </a:r>
          </a:p>
          <a:p>
            <a:endParaRPr lang="en-GB" noProof="0"/>
          </a:p>
        </p:txBody>
      </p:sp>
      <p:sp>
        <p:nvSpPr>
          <p:cNvPr id="4" name="Slide Number Placeholder 3">
            <a:extLst>
              <a:ext uri="{FF2B5EF4-FFF2-40B4-BE49-F238E27FC236}">
                <a16:creationId xmlns:a16="http://schemas.microsoft.com/office/drawing/2014/main" id="{1708FAC4-BB46-6AED-DA09-B84EC826C8D1}"/>
              </a:ext>
            </a:extLst>
          </p:cNvPr>
          <p:cNvSpPr>
            <a:spLocks noGrp="1"/>
          </p:cNvSpPr>
          <p:nvPr>
            <p:ph type="sldNum" sz="quarter" idx="4"/>
          </p:nvPr>
        </p:nvSpPr>
        <p:spPr/>
        <p:txBody>
          <a:bodyPr/>
          <a:lstStyle/>
          <a:p>
            <a:fld id="{6998E55D-8E2A-4AFE-A61C-B5DBBB7761E7}" type="slidenum">
              <a:rPr lang="en-GB" noProof="0" smtClean="0"/>
              <a:pPr/>
              <a:t>84</a:t>
            </a:fld>
            <a:endParaRPr lang="en-GB" noProof="0"/>
          </a:p>
        </p:txBody>
      </p:sp>
    </p:spTree>
    <p:extLst>
      <p:ext uri="{BB962C8B-B14F-4D97-AF65-F5344CB8AC3E}">
        <p14:creationId xmlns:p14="http://schemas.microsoft.com/office/powerpoint/2010/main" val="13752706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EDAD-B03A-AB34-6381-6E12B3E2BF45}"/>
              </a:ext>
            </a:extLst>
          </p:cNvPr>
          <p:cNvSpPr>
            <a:spLocks noGrp="1"/>
          </p:cNvSpPr>
          <p:nvPr>
            <p:ph type="title"/>
          </p:nvPr>
        </p:nvSpPr>
        <p:spPr/>
        <p:txBody>
          <a:bodyPr/>
          <a:lstStyle/>
          <a:p>
            <a:r>
              <a:rPr lang="en-GB" noProof="0"/>
              <a:t>Design a sign or label (1)</a:t>
            </a:r>
          </a:p>
        </p:txBody>
      </p:sp>
      <p:sp>
        <p:nvSpPr>
          <p:cNvPr id="20" name="Text Placeholder 19">
            <a:extLst>
              <a:ext uri="{FF2B5EF4-FFF2-40B4-BE49-F238E27FC236}">
                <a16:creationId xmlns:a16="http://schemas.microsoft.com/office/drawing/2014/main" id="{D2B6B59C-114A-67D6-90EB-C5360B65C58C}"/>
              </a:ext>
            </a:extLst>
          </p:cNvPr>
          <p:cNvSpPr>
            <a:spLocks noGrp="1"/>
          </p:cNvSpPr>
          <p:nvPr>
            <p:ph type="body" idx="1"/>
          </p:nvPr>
        </p:nvSpPr>
        <p:spPr>
          <a:xfrm>
            <a:off x="746478" y="1827081"/>
            <a:ext cx="5157787" cy="823912"/>
          </a:xfrm>
        </p:spPr>
        <p:txBody>
          <a:bodyPr>
            <a:normAutofit/>
          </a:bodyPr>
          <a:lstStyle/>
          <a:p>
            <a:r>
              <a:rPr lang="en-GB" sz="2400" noProof="0"/>
              <a:t>Example of designing clear signage: The Olympics and Paralympics</a:t>
            </a:r>
          </a:p>
        </p:txBody>
      </p:sp>
      <p:sp>
        <p:nvSpPr>
          <p:cNvPr id="3" name="Content Placeholder 2">
            <a:extLst>
              <a:ext uri="{FF2B5EF4-FFF2-40B4-BE49-F238E27FC236}">
                <a16:creationId xmlns:a16="http://schemas.microsoft.com/office/drawing/2014/main" id="{00C92E03-41ED-A2C8-39D9-9D053D66734B}"/>
              </a:ext>
            </a:extLst>
          </p:cNvPr>
          <p:cNvSpPr>
            <a:spLocks noGrp="1"/>
          </p:cNvSpPr>
          <p:nvPr>
            <p:ph sz="half" idx="2"/>
          </p:nvPr>
        </p:nvSpPr>
        <p:spPr>
          <a:xfrm>
            <a:off x="746478" y="2650993"/>
            <a:ext cx="5157787" cy="3684588"/>
          </a:xfrm>
        </p:spPr>
        <p:txBody>
          <a:bodyPr>
            <a:normAutofit fontScale="92500"/>
          </a:bodyPr>
          <a:lstStyle/>
          <a:p>
            <a:r>
              <a:rPr lang="en-GB" sz="2200"/>
              <a:t>They had a challenge in providing additional direction signage in cities, such as Paris and London, which already have a lot of signage. Pink was an effective colour choice.</a:t>
            </a:r>
          </a:p>
          <a:p>
            <a:r>
              <a:rPr lang="en-GB" sz="2200" noProof="0">
                <a:solidFill>
                  <a:srgbClr val="44546A"/>
                </a:solidFill>
                <a:hlinkClick r:id="rId3">
                  <a:extLst>
                    <a:ext uri="{A12FA001-AC4F-418D-AE19-62706E023703}">
                      <ahyp:hlinkClr xmlns:ahyp="http://schemas.microsoft.com/office/drawing/2018/hyperlinkcolor" val="tx"/>
                    </a:ext>
                  </a:extLst>
                </a:hlinkClick>
              </a:rPr>
              <a:t>Behind the scenes of the signage for the Paris 2024 Olympic and Paralympic Games</a:t>
            </a:r>
            <a:endParaRPr lang="en-GB" sz="2200" noProof="0"/>
          </a:p>
          <a:p>
            <a:r>
              <a:rPr lang="en-GB" sz="2200" noProof="0">
                <a:hlinkClick r:id="rId4"/>
              </a:rPr>
              <a:t>London Olympics… wayfinding. helping you find your way using colour</a:t>
            </a:r>
            <a:endParaRPr lang="en-GB" sz="2200" noProof="0"/>
          </a:p>
          <a:p>
            <a:r>
              <a:rPr lang="en-GB" sz="2200" noProof="0">
                <a:hlinkClick r:id="rId5"/>
              </a:rPr>
              <a:t>Sign; London 2012 Olympics and Paralympics sign showing dates and advice, 2012 | London Transport Museum</a:t>
            </a:r>
            <a:endParaRPr lang="en-GB" sz="2200" noProof="0"/>
          </a:p>
        </p:txBody>
      </p:sp>
      <p:grpSp>
        <p:nvGrpSpPr>
          <p:cNvPr id="4" name="Group 3">
            <a:extLst>
              <a:ext uri="{FF2B5EF4-FFF2-40B4-BE49-F238E27FC236}">
                <a16:creationId xmlns:a16="http://schemas.microsoft.com/office/drawing/2014/main" id="{2CA206A6-0852-6BC3-746F-AFCDE4F422E7}"/>
              </a:ext>
              <a:ext uri="{C183D7F6-B498-43B3-948B-1728B52AA6E4}">
                <adec:decorative xmlns:adec="http://schemas.microsoft.com/office/drawing/2017/decorative" val="1"/>
              </a:ext>
            </a:extLst>
          </p:cNvPr>
          <p:cNvGrpSpPr/>
          <p:nvPr/>
        </p:nvGrpSpPr>
        <p:grpSpPr>
          <a:xfrm>
            <a:off x="6915539" y="1930526"/>
            <a:ext cx="4112386" cy="3859466"/>
            <a:chOff x="6915539" y="1930526"/>
            <a:chExt cx="4112386" cy="3859466"/>
          </a:xfrm>
        </p:grpSpPr>
        <p:sp>
          <p:nvSpPr>
            <p:cNvPr id="19" name="Circle: Hollow 18">
              <a:extLst>
                <a:ext uri="{FF2B5EF4-FFF2-40B4-BE49-F238E27FC236}">
                  <a16:creationId xmlns:a16="http://schemas.microsoft.com/office/drawing/2014/main" id="{08333CF0-281B-00C7-A848-5B4342D87FB1}"/>
                </a:ext>
              </a:extLst>
            </p:cNvPr>
            <p:cNvSpPr/>
            <p:nvPr/>
          </p:nvSpPr>
          <p:spPr>
            <a:xfrm>
              <a:off x="6915539" y="1930526"/>
              <a:ext cx="2996947" cy="2996947"/>
            </a:xfrm>
            <a:prstGeom prst="donut">
              <a:avLst>
                <a:gd name="adj" fmla="val 6538"/>
              </a:avLst>
            </a:prstGeom>
            <a:solidFill>
              <a:srgbClr val="CC1A9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sp>
          <p:nvSpPr>
            <p:cNvPr id="24" name="Circle: Hollow 23">
              <a:extLst>
                <a:ext uri="{FF2B5EF4-FFF2-40B4-BE49-F238E27FC236}">
                  <a16:creationId xmlns:a16="http://schemas.microsoft.com/office/drawing/2014/main" id="{ABE15391-DE93-E672-4472-ED7F25F92FC0}"/>
                </a:ext>
              </a:extLst>
            </p:cNvPr>
            <p:cNvSpPr/>
            <p:nvPr/>
          </p:nvSpPr>
          <p:spPr>
            <a:xfrm>
              <a:off x="8030978" y="2793045"/>
              <a:ext cx="2996947" cy="2996947"/>
            </a:xfrm>
            <a:prstGeom prst="donut">
              <a:avLst>
                <a:gd name="adj" fmla="val 6538"/>
              </a:avLst>
            </a:prstGeom>
            <a:solidFill>
              <a:srgbClr val="F0A0C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grpSp>
      <p:sp>
        <p:nvSpPr>
          <p:cNvPr id="32" name="Slide Number Placeholder 3">
            <a:extLst>
              <a:ext uri="{FF2B5EF4-FFF2-40B4-BE49-F238E27FC236}">
                <a16:creationId xmlns:a16="http://schemas.microsoft.com/office/drawing/2014/main" id="{2900E44E-0EEB-F98D-F09B-3332998AF9FA}"/>
              </a:ext>
            </a:extLst>
          </p:cNvPr>
          <p:cNvSpPr>
            <a:spLocks noGrp="1"/>
          </p:cNvSpPr>
          <p:nvPr>
            <p:ph type="sldNum" sz="quarter" idx="10"/>
          </p:nvPr>
        </p:nvSpPr>
        <p:spPr>
          <a:xfrm>
            <a:off x="8955058" y="6092983"/>
            <a:ext cx="2743200" cy="365125"/>
          </a:xfrm>
        </p:spPr>
        <p:txBody>
          <a:bodyPr/>
          <a:lstStyle/>
          <a:p>
            <a:fld id="{6998E55D-8E2A-4AFE-A61C-B5DBBB7761E7}" type="slidenum">
              <a:rPr lang="en-GB" noProof="0" smtClean="0"/>
              <a:pPr/>
              <a:t>85</a:t>
            </a:fld>
            <a:endParaRPr lang="en-GB" noProof="0"/>
          </a:p>
        </p:txBody>
      </p:sp>
    </p:spTree>
    <p:extLst>
      <p:ext uri="{BB962C8B-B14F-4D97-AF65-F5344CB8AC3E}">
        <p14:creationId xmlns:p14="http://schemas.microsoft.com/office/powerpoint/2010/main" val="24608945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699A3-CC7B-32AF-C9A6-E79BE0DA25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C416D-A8AC-EF36-EAD0-BBAB55913D93}"/>
              </a:ext>
            </a:extLst>
          </p:cNvPr>
          <p:cNvSpPr>
            <a:spLocks noGrp="1"/>
          </p:cNvSpPr>
          <p:nvPr>
            <p:ph type="title"/>
          </p:nvPr>
        </p:nvSpPr>
        <p:spPr/>
        <p:txBody>
          <a:bodyPr/>
          <a:lstStyle/>
          <a:p>
            <a:r>
              <a:rPr lang="en-GB" noProof="0"/>
              <a:t>Design a sign or label (2)</a:t>
            </a:r>
          </a:p>
        </p:txBody>
      </p:sp>
      <p:sp>
        <p:nvSpPr>
          <p:cNvPr id="21" name="Text Placeholder 20">
            <a:extLst>
              <a:ext uri="{FF2B5EF4-FFF2-40B4-BE49-F238E27FC236}">
                <a16:creationId xmlns:a16="http://schemas.microsoft.com/office/drawing/2014/main" id="{52AAD9CE-039F-3FF0-AA91-80CFC688D72B}"/>
              </a:ext>
            </a:extLst>
          </p:cNvPr>
          <p:cNvSpPr>
            <a:spLocks noGrp="1"/>
          </p:cNvSpPr>
          <p:nvPr>
            <p:ph type="body" sz="quarter" idx="3"/>
          </p:nvPr>
        </p:nvSpPr>
        <p:spPr>
          <a:xfrm>
            <a:off x="851168" y="1844910"/>
            <a:ext cx="5183188" cy="823912"/>
          </a:xfrm>
        </p:spPr>
        <p:txBody>
          <a:bodyPr>
            <a:normAutofit/>
          </a:bodyPr>
          <a:lstStyle/>
          <a:p>
            <a:r>
              <a:rPr lang="en-GB" sz="2400" noProof="0"/>
              <a:t>Task</a:t>
            </a:r>
          </a:p>
        </p:txBody>
      </p:sp>
      <p:sp>
        <p:nvSpPr>
          <p:cNvPr id="22" name="Content Placeholder 21">
            <a:extLst>
              <a:ext uri="{FF2B5EF4-FFF2-40B4-BE49-F238E27FC236}">
                <a16:creationId xmlns:a16="http://schemas.microsoft.com/office/drawing/2014/main" id="{D973D9D7-ECCE-9517-5DD2-43BBB64EDCBE}"/>
              </a:ext>
            </a:extLst>
          </p:cNvPr>
          <p:cNvSpPr>
            <a:spLocks noGrp="1"/>
          </p:cNvSpPr>
          <p:nvPr>
            <p:ph sz="quarter" idx="4"/>
          </p:nvPr>
        </p:nvSpPr>
        <p:spPr>
          <a:xfrm>
            <a:off x="851168" y="2668822"/>
            <a:ext cx="5183188" cy="3684588"/>
          </a:xfrm>
        </p:spPr>
        <p:txBody>
          <a:bodyPr>
            <a:normAutofit/>
          </a:bodyPr>
          <a:lstStyle/>
          <a:p>
            <a:r>
              <a:rPr lang="en-GB" sz="2200" noProof="0"/>
              <a:t>Review the colour palette of signage in your department.</a:t>
            </a:r>
          </a:p>
          <a:p>
            <a:r>
              <a:rPr lang="en-GB" sz="2200" noProof="0"/>
              <a:t>Note that the colours of health and safety signs are an important aspect of emphasising their meaning. </a:t>
            </a:r>
          </a:p>
          <a:p>
            <a:r>
              <a:rPr lang="en-GB" sz="2200" noProof="0"/>
              <a:t>Can you select a colour and layout for sustainability messaging?</a:t>
            </a:r>
          </a:p>
        </p:txBody>
      </p:sp>
      <p:pic>
        <p:nvPicPr>
          <p:cNvPr id="6" name="Graphic 5">
            <a:extLst>
              <a:ext uri="{FF2B5EF4-FFF2-40B4-BE49-F238E27FC236}">
                <a16:creationId xmlns:a16="http://schemas.microsoft.com/office/drawing/2014/main" id="{55EB3A04-B455-955A-430B-1F74E977DCC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75949" y="3429000"/>
            <a:ext cx="3101417" cy="3101417"/>
          </a:xfrm>
          <a:prstGeom prst="rect">
            <a:avLst/>
          </a:prstGeom>
        </p:spPr>
      </p:pic>
      <p:grpSp>
        <p:nvGrpSpPr>
          <p:cNvPr id="3" name="Group 2">
            <a:extLst>
              <a:ext uri="{FF2B5EF4-FFF2-40B4-BE49-F238E27FC236}">
                <a16:creationId xmlns:a16="http://schemas.microsoft.com/office/drawing/2014/main" id="{FBA08942-F455-F1B3-806B-6C55E773C0A8}"/>
              </a:ext>
              <a:ext uri="{C183D7F6-B498-43B3-948B-1728B52AA6E4}">
                <adec:decorative xmlns:adec="http://schemas.microsoft.com/office/drawing/2017/decorative" val="1"/>
              </a:ext>
            </a:extLst>
          </p:cNvPr>
          <p:cNvGrpSpPr/>
          <p:nvPr/>
        </p:nvGrpSpPr>
        <p:grpSpPr>
          <a:xfrm>
            <a:off x="6584516" y="2127847"/>
            <a:ext cx="3358243" cy="738916"/>
            <a:chOff x="6584516" y="2127847"/>
            <a:chExt cx="3358243" cy="738916"/>
          </a:xfrm>
        </p:grpSpPr>
        <p:sp>
          <p:nvSpPr>
            <p:cNvPr id="7" name="Oval 6">
              <a:extLst>
                <a:ext uri="{FF2B5EF4-FFF2-40B4-BE49-F238E27FC236}">
                  <a16:creationId xmlns:a16="http://schemas.microsoft.com/office/drawing/2014/main" id="{2ADC43C1-770C-1FAE-145D-03E20F96EB39}"/>
                </a:ext>
                <a:ext uri="{C183D7F6-B498-43B3-948B-1728B52AA6E4}">
                  <adec:decorative xmlns:adec="http://schemas.microsoft.com/office/drawing/2017/decorative" val="1"/>
                </a:ext>
              </a:extLst>
            </p:cNvPr>
            <p:cNvSpPr/>
            <p:nvPr/>
          </p:nvSpPr>
          <p:spPr>
            <a:xfrm>
              <a:off x="6584516" y="2127847"/>
              <a:ext cx="726622" cy="726622"/>
            </a:xfrm>
            <a:prstGeom prst="ellipse">
              <a:avLst/>
            </a:prstGeom>
            <a:solidFill>
              <a:srgbClr val="004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Oval 7">
              <a:extLst>
                <a:ext uri="{FF2B5EF4-FFF2-40B4-BE49-F238E27FC236}">
                  <a16:creationId xmlns:a16="http://schemas.microsoft.com/office/drawing/2014/main" id="{5CDEDB27-9882-0E3B-1D29-80740E862794}"/>
                </a:ext>
                <a:ext uri="{C183D7F6-B498-43B3-948B-1728B52AA6E4}">
                  <adec:decorative xmlns:adec="http://schemas.microsoft.com/office/drawing/2017/decorative" val="1"/>
                </a:ext>
              </a:extLst>
            </p:cNvPr>
            <p:cNvSpPr/>
            <p:nvPr/>
          </p:nvSpPr>
          <p:spPr>
            <a:xfrm>
              <a:off x="7473061" y="2127847"/>
              <a:ext cx="726622" cy="7266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 name="Oval 8">
              <a:extLst>
                <a:ext uri="{FF2B5EF4-FFF2-40B4-BE49-F238E27FC236}">
                  <a16:creationId xmlns:a16="http://schemas.microsoft.com/office/drawing/2014/main" id="{411F7C94-E4F8-BBA0-12E5-4C3259087E80}"/>
                </a:ext>
                <a:ext uri="{C183D7F6-B498-43B3-948B-1728B52AA6E4}">
                  <adec:decorative xmlns:adec="http://schemas.microsoft.com/office/drawing/2017/decorative" val="1"/>
                </a:ext>
              </a:extLst>
            </p:cNvPr>
            <p:cNvSpPr/>
            <p:nvPr/>
          </p:nvSpPr>
          <p:spPr>
            <a:xfrm>
              <a:off x="8327592" y="2140141"/>
              <a:ext cx="726622" cy="726622"/>
            </a:xfrm>
            <a:prstGeom prst="ellipse">
              <a:avLst/>
            </a:prstGeom>
            <a:solidFill>
              <a:srgbClr val="0092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Oval 9">
              <a:extLst>
                <a:ext uri="{FF2B5EF4-FFF2-40B4-BE49-F238E27FC236}">
                  <a16:creationId xmlns:a16="http://schemas.microsoft.com/office/drawing/2014/main" id="{C564AC24-5AD5-58AB-F449-9AE1666C9B0B}"/>
                </a:ext>
                <a:ext uri="{C183D7F6-B498-43B3-948B-1728B52AA6E4}">
                  <adec:decorative xmlns:adec="http://schemas.microsoft.com/office/drawing/2017/decorative" val="1"/>
                </a:ext>
              </a:extLst>
            </p:cNvPr>
            <p:cNvSpPr/>
            <p:nvPr/>
          </p:nvSpPr>
          <p:spPr>
            <a:xfrm>
              <a:off x="9216137" y="2140141"/>
              <a:ext cx="726622" cy="726622"/>
            </a:xfrm>
            <a:prstGeom prst="ellipse">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5" name="Group 4">
            <a:extLst>
              <a:ext uri="{FF2B5EF4-FFF2-40B4-BE49-F238E27FC236}">
                <a16:creationId xmlns:a16="http://schemas.microsoft.com/office/drawing/2014/main" id="{755BD98D-AE80-A13D-F570-BD718251AE30}"/>
              </a:ext>
              <a:ext uri="{C183D7F6-B498-43B3-948B-1728B52AA6E4}">
                <adec:decorative xmlns:adec="http://schemas.microsoft.com/office/drawing/2017/decorative" val="1"/>
              </a:ext>
            </a:extLst>
          </p:cNvPr>
          <p:cNvGrpSpPr/>
          <p:nvPr/>
        </p:nvGrpSpPr>
        <p:grpSpPr>
          <a:xfrm>
            <a:off x="6584516" y="2972152"/>
            <a:ext cx="3358243" cy="738916"/>
            <a:chOff x="6584516" y="2972152"/>
            <a:chExt cx="3358243" cy="738916"/>
          </a:xfrm>
        </p:grpSpPr>
        <p:sp>
          <p:nvSpPr>
            <p:cNvPr id="14" name="Oval 13">
              <a:extLst>
                <a:ext uri="{FF2B5EF4-FFF2-40B4-BE49-F238E27FC236}">
                  <a16:creationId xmlns:a16="http://schemas.microsoft.com/office/drawing/2014/main" id="{009EB896-2199-4D39-7BB6-37B29C6654EB}"/>
                </a:ext>
                <a:ext uri="{C183D7F6-B498-43B3-948B-1728B52AA6E4}">
                  <adec:decorative xmlns:adec="http://schemas.microsoft.com/office/drawing/2017/decorative" val="1"/>
                </a:ext>
              </a:extLst>
            </p:cNvPr>
            <p:cNvSpPr/>
            <p:nvPr/>
          </p:nvSpPr>
          <p:spPr>
            <a:xfrm>
              <a:off x="6584516" y="2972152"/>
              <a:ext cx="726622" cy="7266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5" name="Oval 14">
              <a:extLst>
                <a:ext uri="{FF2B5EF4-FFF2-40B4-BE49-F238E27FC236}">
                  <a16:creationId xmlns:a16="http://schemas.microsoft.com/office/drawing/2014/main" id="{8D77D682-70A4-108A-95A8-703D3E71E262}"/>
                </a:ext>
                <a:ext uri="{C183D7F6-B498-43B3-948B-1728B52AA6E4}">
                  <adec:decorative xmlns:adec="http://schemas.microsoft.com/office/drawing/2017/decorative" val="1"/>
                </a:ext>
              </a:extLst>
            </p:cNvPr>
            <p:cNvSpPr/>
            <p:nvPr/>
          </p:nvSpPr>
          <p:spPr>
            <a:xfrm>
              <a:off x="7473061" y="2972152"/>
              <a:ext cx="726622" cy="7266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Oval 15">
              <a:extLst>
                <a:ext uri="{FF2B5EF4-FFF2-40B4-BE49-F238E27FC236}">
                  <a16:creationId xmlns:a16="http://schemas.microsoft.com/office/drawing/2014/main" id="{A5FB67A3-FBBB-B540-4EA6-C9345403439E}"/>
                </a:ext>
                <a:ext uri="{C183D7F6-B498-43B3-948B-1728B52AA6E4}">
                  <adec:decorative xmlns:adec="http://schemas.microsoft.com/office/drawing/2017/decorative" val="1"/>
                </a:ext>
              </a:extLst>
            </p:cNvPr>
            <p:cNvSpPr/>
            <p:nvPr/>
          </p:nvSpPr>
          <p:spPr>
            <a:xfrm>
              <a:off x="8327592" y="2984446"/>
              <a:ext cx="726622" cy="7266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Oval 16">
              <a:extLst>
                <a:ext uri="{FF2B5EF4-FFF2-40B4-BE49-F238E27FC236}">
                  <a16:creationId xmlns:a16="http://schemas.microsoft.com/office/drawing/2014/main" id="{5105754B-E173-55E2-3A4E-7AF5A131BA5B}"/>
                </a:ext>
                <a:ext uri="{C183D7F6-B498-43B3-948B-1728B52AA6E4}">
                  <adec:decorative xmlns:adec="http://schemas.microsoft.com/office/drawing/2017/decorative" val="1"/>
                </a:ext>
              </a:extLst>
            </p:cNvPr>
            <p:cNvSpPr/>
            <p:nvPr/>
          </p:nvSpPr>
          <p:spPr>
            <a:xfrm>
              <a:off x="9216137" y="2984446"/>
              <a:ext cx="726622" cy="7266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4" name="Slide Number Placeholder 3">
            <a:extLst>
              <a:ext uri="{FF2B5EF4-FFF2-40B4-BE49-F238E27FC236}">
                <a16:creationId xmlns:a16="http://schemas.microsoft.com/office/drawing/2014/main" id="{7AAE1ACE-875B-B628-22B0-68FF30C7872C}"/>
              </a:ext>
            </a:extLst>
          </p:cNvPr>
          <p:cNvSpPr>
            <a:spLocks noGrp="1"/>
          </p:cNvSpPr>
          <p:nvPr>
            <p:ph type="sldNum" sz="quarter" idx="10"/>
          </p:nvPr>
        </p:nvSpPr>
        <p:spPr/>
        <p:txBody>
          <a:bodyPr/>
          <a:lstStyle/>
          <a:p>
            <a:fld id="{6998E55D-8E2A-4AFE-A61C-B5DBBB7761E7}" type="slidenum">
              <a:rPr lang="en-GB" noProof="0" smtClean="0"/>
              <a:pPr/>
              <a:t>86</a:t>
            </a:fld>
            <a:endParaRPr lang="en-GB" noProof="0"/>
          </a:p>
        </p:txBody>
      </p:sp>
    </p:spTree>
    <p:extLst>
      <p:ext uri="{BB962C8B-B14F-4D97-AF65-F5344CB8AC3E}">
        <p14:creationId xmlns:p14="http://schemas.microsoft.com/office/powerpoint/2010/main" val="3480839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DFDB-D55E-EC48-C325-6D9751DF0E5D}"/>
              </a:ext>
            </a:extLst>
          </p:cNvPr>
          <p:cNvSpPr>
            <a:spLocks noGrp="1"/>
          </p:cNvSpPr>
          <p:nvPr>
            <p:ph type="title"/>
          </p:nvPr>
        </p:nvSpPr>
        <p:spPr/>
        <p:txBody>
          <a:bodyPr/>
          <a:lstStyle/>
          <a:p>
            <a:r>
              <a:rPr lang="en-GB">
                <a:latin typeface="Calibri"/>
                <a:ea typeface="Calibri"/>
                <a:cs typeface="Calibri"/>
              </a:rPr>
              <a:t>Environmental Degradation</a:t>
            </a:r>
            <a:endParaRPr lang="en-GB"/>
          </a:p>
        </p:txBody>
      </p:sp>
      <p:sp>
        <p:nvSpPr>
          <p:cNvPr id="6" name="TextBox 5">
            <a:extLst>
              <a:ext uri="{FF2B5EF4-FFF2-40B4-BE49-F238E27FC236}">
                <a16:creationId xmlns:a16="http://schemas.microsoft.com/office/drawing/2014/main" id="{FC133420-0B57-14B7-E6C1-54E9623E1568}"/>
              </a:ext>
            </a:extLst>
          </p:cNvPr>
          <p:cNvSpPr txBox="1"/>
          <p:nvPr/>
        </p:nvSpPr>
        <p:spPr>
          <a:xfrm>
            <a:off x="860613" y="1982097"/>
            <a:ext cx="1035423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B5121B"/>
                </a:solidFill>
                <a:latin typeface="Calibri"/>
                <a:ea typeface="Calibri"/>
                <a:cs typeface="Calibri"/>
              </a:rPr>
              <a:t>"The reduction of the capacity of the environment to meet social and ecological objectives, and needs." (UNESCO 2010) </a:t>
            </a:r>
          </a:p>
        </p:txBody>
      </p:sp>
      <p:pic>
        <p:nvPicPr>
          <p:cNvPr id="8" name="Content Placeholder 7" descr="Plastic bag floating over a reef in the ocean">
            <a:extLst>
              <a:ext uri="{FF2B5EF4-FFF2-40B4-BE49-F238E27FC236}">
                <a16:creationId xmlns:a16="http://schemas.microsoft.com/office/drawing/2014/main" id="{9B7F1012-076F-F8BC-F1E4-D33FD8D90442}"/>
              </a:ext>
            </a:extLst>
          </p:cNvPr>
          <p:cNvPicPr>
            <a:picLocks noGrp="1" noChangeAspect="1"/>
          </p:cNvPicPr>
          <p:nvPr>
            <p:ph idx="1"/>
          </p:nvPr>
        </p:nvPicPr>
        <p:blipFill>
          <a:blip r:embed="rId5" cstate="screen">
            <a:extLst>
              <a:ext uri="{28A0092B-C50C-407E-A947-70E740481C1C}">
                <a14:useLocalDpi xmlns:a14="http://schemas.microsoft.com/office/drawing/2010/main"/>
              </a:ext>
            </a:extLst>
          </a:blip>
          <a:stretch>
            <a:fillRect/>
          </a:stretch>
        </p:blipFill>
        <p:spPr>
          <a:xfrm>
            <a:off x="855663" y="3471598"/>
            <a:ext cx="3317875" cy="2211916"/>
          </a:xfrm>
        </p:spPr>
      </p:pic>
      <p:pic>
        <p:nvPicPr>
          <p:cNvPr id="11" name="Content Placeholder 9" descr="A photo of deforestation, with trees in the background and empty ground at the front.">
            <a:extLst>
              <a:ext uri="{FF2B5EF4-FFF2-40B4-BE49-F238E27FC236}">
                <a16:creationId xmlns:a16="http://schemas.microsoft.com/office/drawing/2014/main" id="{86176B20-5548-B071-E356-91A20932BAC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37062" y="3472030"/>
            <a:ext cx="3317875" cy="2211052"/>
          </a:xfrm>
          <a:prstGeom prst="rect">
            <a:avLst/>
          </a:prstGeom>
        </p:spPr>
      </p:pic>
      <p:pic>
        <p:nvPicPr>
          <p:cNvPr id="10" name="Content Placeholder 9" descr="Smoke from factories">
            <a:extLst>
              <a:ext uri="{FF2B5EF4-FFF2-40B4-BE49-F238E27FC236}">
                <a16:creationId xmlns:a16="http://schemas.microsoft.com/office/drawing/2014/main" id="{14616BA2-6D7A-EF70-D827-D0DB4E5BF2E7}"/>
              </a:ext>
            </a:extLst>
          </p:cNvPr>
          <p:cNvPicPr>
            <a:picLocks noGrp="1" noChangeAspect="1"/>
          </p:cNvPicPr>
          <p:nvPr>
            <p:ph idx="10"/>
          </p:nvPr>
        </p:nvPicPr>
        <p:blipFill>
          <a:blip r:embed="rId7">
            <a:extLst>
              <a:ext uri="{28A0092B-C50C-407E-A947-70E740481C1C}">
                <a14:useLocalDpi xmlns:a14="http://schemas.microsoft.com/office/drawing/2010/main" val="0"/>
              </a:ext>
            </a:extLst>
          </a:blip>
          <a:stretch>
            <a:fillRect/>
          </a:stretch>
        </p:blipFill>
        <p:spPr>
          <a:xfrm>
            <a:off x="8016875" y="3473980"/>
            <a:ext cx="3317875" cy="2211916"/>
          </a:xfrm>
        </p:spPr>
      </p:pic>
      <p:sp>
        <p:nvSpPr>
          <p:cNvPr id="5" name="Slide Number Placeholder 4">
            <a:extLst>
              <a:ext uri="{FF2B5EF4-FFF2-40B4-BE49-F238E27FC236}">
                <a16:creationId xmlns:a16="http://schemas.microsoft.com/office/drawing/2014/main" id="{1AB4D2B9-8419-5111-83F7-AF1A0CA528C5}"/>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4" name="Audio 3">
            <a:hlinkClick r:id="" action="ppaction://media"/>
            <a:extLst>
              <a:ext uri="{FF2B5EF4-FFF2-40B4-BE49-F238E27FC236}">
                <a16:creationId xmlns:a16="http://schemas.microsoft.com/office/drawing/2014/main" id="{C062A434-75C7-43C7-980C-61EF8BFF726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76784444"/>
      </p:ext>
    </p:extLst>
  </p:cSld>
  <p:clrMapOvr>
    <a:masterClrMapping/>
  </p:clrMapOvr>
  <mc:AlternateContent xmlns:mc="http://schemas.openxmlformats.org/markup-compatibility/2006" xmlns:p14="http://schemas.microsoft.com/office/powerpoint/2010/main">
    <mc:Choice Requires="p14">
      <p:transition spd="slow" p14:dur="2000" advTm="25133"/>
    </mc:Choice>
    <mc:Fallback xmlns="">
      <p:transition spd="slow" advTm="25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4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546A"/>
      </a:hlink>
      <a:folHlink>
        <a:srgbClr val="44546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7596CA5F295B4E93F0219C41727CEF" ma:contentTypeVersion="10" ma:contentTypeDescription="Create a new document." ma:contentTypeScope="" ma:versionID="f650bcca526d1a5193108a794fe35264">
  <xsd:schema xmlns:xsd="http://www.w3.org/2001/XMLSchema" xmlns:xs="http://www.w3.org/2001/XMLSchema" xmlns:p="http://schemas.microsoft.com/office/2006/metadata/properties" xmlns:ns2="3dbec248-b7ea-478f-a23c-d670f0ad9dbb" targetNamespace="http://schemas.microsoft.com/office/2006/metadata/properties" ma:root="true" ma:fieldsID="e4a503cf96e971e362b517cd2c43fcf1" ns2:_="">
    <xsd:import namespace="3dbec248-b7ea-478f-a23c-d670f0ad9db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bec248-b7ea-478f-a23c-d670f0ad9d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1bb35676-0bdf-4ed4-88f9-e2f8379240d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dbec248-b7ea-478f-a23c-d670f0ad9dbb">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9F85BA-8D92-410F-8123-88DF5B4AD4E8}">
  <ds:schemaRefs>
    <ds:schemaRef ds:uri="3dbec248-b7ea-478f-a23c-d670f0ad9d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C68D6AE-52F9-44B8-9CF8-F385A3A3C28C}">
  <ds:schemaRefs>
    <ds:schemaRef ds:uri="3dbec248-b7ea-478f-a23c-d670f0ad9db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5A00E45-3ABB-4A7C-BC8D-0CA603C420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86</Slides>
  <Notes>79</Notes>
  <HiddenSlides>10</HiddenSlide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4_Office Theme</vt:lpstr>
      <vt:lpstr>Sustainable Research Practice: an introduction</vt:lpstr>
      <vt:lpstr>Content</vt:lpstr>
      <vt:lpstr>Learning Outcomes </vt:lpstr>
      <vt:lpstr>Development of this resource</vt:lpstr>
      <vt:lpstr>(Re) Defining Sustainability (1)</vt:lpstr>
      <vt:lpstr>(Re) Defining Sustainability (2)</vt:lpstr>
      <vt:lpstr>(Re) Defining Sustainability (3)</vt:lpstr>
      <vt:lpstr>(Re) Defining Sustainability (4)</vt:lpstr>
      <vt:lpstr>Environmental Degradation</vt:lpstr>
      <vt:lpstr>Greenhouse gases</vt:lpstr>
      <vt:lpstr>(Re) Defining Sustainability (5)</vt:lpstr>
      <vt:lpstr>Sustainability at Lancaster (1)</vt:lpstr>
      <vt:lpstr>Sustainability at Lancaster (2)</vt:lpstr>
      <vt:lpstr>Sustainability at Lancaster (3)</vt:lpstr>
      <vt:lpstr>Sustainability at Lancaster (4)</vt:lpstr>
      <vt:lpstr>Sustainability at Lancaster (5)</vt:lpstr>
      <vt:lpstr>Sustainability at Lancaster (6)</vt:lpstr>
      <vt:lpstr>Sustainability at Lancaster (7)</vt:lpstr>
      <vt:lpstr>Plot of the university’s CO2 emissions for the 2023-2024 academic year </vt:lpstr>
      <vt:lpstr>Sustainability at Lancaster (8)</vt:lpstr>
      <vt:lpstr>Sustainability at Lancaster (Governance)</vt:lpstr>
      <vt:lpstr>Our Environmental Management System</vt:lpstr>
      <vt:lpstr>Sustainable Research Practice</vt:lpstr>
      <vt:lpstr>Previous Research Culture</vt:lpstr>
      <vt:lpstr>Concordat for the Environmental Sustainability of Research and Innovation Practice </vt:lpstr>
      <vt:lpstr>Sustainable Research Practice Focus</vt:lpstr>
      <vt:lpstr>The 5Rs</vt:lpstr>
      <vt:lpstr>Research Spaces</vt:lpstr>
      <vt:lpstr>Accreditation of Research Spaces (1)</vt:lpstr>
      <vt:lpstr>Accreditation of Research Spaces (2)</vt:lpstr>
      <vt:lpstr>Funder strategies and requirements</vt:lpstr>
      <vt:lpstr>Sharing Research Equipment</vt:lpstr>
      <vt:lpstr>“Ten simple rules to make your research more sustainable”</vt:lpstr>
      <vt:lpstr>Digital Infrastructure</vt:lpstr>
      <vt:lpstr>Resources: Water</vt:lpstr>
      <vt:lpstr>Resources: Energy</vt:lpstr>
      <vt:lpstr>Waste</vt:lpstr>
      <vt:lpstr>Recording and Reporting</vt:lpstr>
      <vt:lpstr>Travel</vt:lpstr>
      <vt:lpstr>Balancing Act</vt:lpstr>
      <vt:lpstr>Benefits of sustainable research practice</vt:lpstr>
      <vt:lpstr>Lancaster Stories</vt:lpstr>
      <vt:lpstr>Travel Story</vt:lpstr>
      <vt:lpstr>Collaboration Story</vt:lpstr>
      <vt:lpstr>Procurement Story</vt:lpstr>
      <vt:lpstr>Consumables Swap Shop Story</vt:lpstr>
      <vt:lpstr>Research Themes</vt:lpstr>
      <vt:lpstr>Planetary Health Report Card (Medicine)</vt:lpstr>
      <vt:lpstr>Interactive session: Scenarios (15 mins)</vt:lpstr>
      <vt:lpstr>Interactive session: Share and Seek  (10 mins)</vt:lpstr>
      <vt:lpstr>Interactive session: Advocacy and Action (5 mins) </vt:lpstr>
      <vt:lpstr>Where can you advocate for sustainable research practice?</vt:lpstr>
      <vt:lpstr>What will you do next?</vt:lpstr>
      <vt:lpstr>Next steps</vt:lpstr>
      <vt:lpstr>Support for sustainable research practice</vt:lpstr>
      <vt:lpstr>Further reading and resources (1)</vt:lpstr>
      <vt:lpstr>Further reading and resources (2)</vt:lpstr>
      <vt:lpstr>Further reading and resources (3)</vt:lpstr>
      <vt:lpstr>Further reading and resources (4)</vt:lpstr>
      <vt:lpstr>Evaluation</vt:lpstr>
      <vt:lpstr>Thank you for attending</vt:lpstr>
      <vt:lpstr>Scenario Cards and prompts</vt:lpstr>
      <vt:lpstr>Designing a Research Project: costings (1)</vt:lpstr>
      <vt:lpstr>Designing a Research Project: costings  (2) - prompts</vt:lpstr>
      <vt:lpstr>Designing a Research Project: methodology (1)</vt:lpstr>
      <vt:lpstr>Designing a Research Project: methodology (2) - prompts</vt:lpstr>
      <vt:lpstr>Managing Equipment (1)</vt:lpstr>
      <vt:lpstr>Managing Equipment (2) - prompts</vt:lpstr>
      <vt:lpstr>Managing resources and waste (1) </vt:lpstr>
      <vt:lpstr>Managing resources and waste (2) - prompts </vt:lpstr>
      <vt:lpstr>A Changing Environment: Drought (1)</vt:lpstr>
      <vt:lpstr>A Changing Environment: Drought (2) - prompts</vt:lpstr>
      <vt:lpstr>A Changing Environment: Flooding (1)</vt:lpstr>
      <vt:lpstr>A Changing Environment: Flooding (2) - prompts</vt:lpstr>
      <vt:lpstr>In the Office (1)</vt:lpstr>
      <vt:lpstr>In the Office (2) - prompts</vt:lpstr>
      <vt:lpstr>Heading Out of Office (1)</vt:lpstr>
      <vt:lpstr>Heading Out of Office (2) - prompts</vt:lpstr>
      <vt:lpstr>Attending a conference (1)</vt:lpstr>
      <vt:lpstr>Attending a conference (2) - prompts</vt:lpstr>
      <vt:lpstr>Running a conference (1)</vt:lpstr>
      <vt:lpstr>Running a conference (2) - prompts</vt:lpstr>
      <vt:lpstr>Other activities</vt:lpstr>
      <vt:lpstr>Travel Itinerary</vt:lpstr>
      <vt:lpstr>Design a sign or label (1)</vt:lpstr>
      <vt:lpstr>Design a sign or label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Allison, Georgiana</dc:creator>
  <cp:revision>2</cp:revision>
  <dcterms:created xsi:type="dcterms:W3CDTF">2024-10-30T13:31:44Z</dcterms:created>
  <dcterms:modified xsi:type="dcterms:W3CDTF">2025-09-15T14:03:58Z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0x010100527596CA5F295B4E93F0219C41727CEF</vt:lpwstr>
  </property>
  <property fmtid="{D5CDD505-2E9C-101B-9397-08002B2CF9AE}" pid="3" name="MediaServiceImageTags">
    <vt:lpwstr/>
  </property>
</Properties>
</file>